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Canva Sans Bold" panose="020B0604020202020204" charset="0"/>
      <p:regular r:id="rId15"/>
    </p:embeddedFont>
    <p:embeddedFont>
      <p:font typeface="Veneer" panose="02000806000000000000"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planinternational.cmail20.com/t/d-l-vtilydd-ithkbkdur-c/" TargetMode="External"/><Relationship Id="rId7"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jpeg"/><Relationship Id="rId11" Type="http://schemas.openxmlformats.org/officeDocument/2006/relationships/image" Target="../media/image5.png"/><Relationship Id="rId5" Type="http://schemas.openxmlformats.org/officeDocument/2006/relationships/image" Target="../media/image19.svg"/><Relationship Id="rId10" Type="http://schemas.openxmlformats.org/officeDocument/2006/relationships/image" Target="../media/image21.jpeg"/><Relationship Id="rId4" Type="http://schemas.openxmlformats.org/officeDocument/2006/relationships/image" Target="../media/image18.png"/><Relationship Id="rId9" Type="http://schemas.openxmlformats.org/officeDocument/2006/relationships/image" Target="../media/image20.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sv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5.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hyperlink" Target="plan-international.org/turning-world-around" TargetMode="External"/><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4.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8.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3709100" cy="3631415"/>
            <a:chOff x="0" y="0"/>
            <a:chExt cx="4945467" cy="4841887"/>
          </a:xfrm>
        </p:grpSpPr>
        <p:pic>
          <p:nvPicPr>
            <p:cNvPr id="3" name="Picture 3"/>
            <p:cNvPicPr>
              <a:picLocks noChangeAspect="1"/>
            </p:cNvPicPr>
            <p:nvPr/>
          </p:nvPicPr>
          <p:blipFill>
            <a:blip r:embed="rId2"/>
            <a:srcRect t="1047" b="1047"/>
            <a:stretch>
              <a:fillRect/>
            </a:stretch>
          </p:blipFill>
          <p:spPr>
            <a:xfrm>
              <a:off x="0" y="0"/>
              <a:ext cx="4945467" cy="4841887"/>
            </a:xfrm>
            <a:prstGeom prst="rect">
              <a:avLst/>
            </a:prstGeom>
          </p:spPr>
        </p:pic>
      </p:grpSp>
      <p:grpSp>
        <p:nvGrpSpPr>
          <p:cNvPr id="4" name="Group 4"/>
          <p:cNvGrpSpPr/>
          <p:nvPr/>
        </p:nvGrpSpPr>
        <p:grpSpPr>
          <a:xfrm>
            <a:off x="3892452" y="0"/>
            <a:ext cx="5175203" cy="3631415"/>
            <a:chOff x="0" y="0"/>
            <a:chExt cx="6900271" cy="4841887"/>
          </a:xfrm>
        </p:grpSpPr>
        <p:pic>
          <p:nvPicPr>
            <p:cNvPr id="5" name="Picture 5"/>
            <p:cNvPicPr>
              <a:picLocks noChangeAspect="1"/>
            </p:cNvPicPr>
            <p:nvPr/>
          </p:nvPicPr>
          <p:blipFill>
            <a:blip r:embed="rId3"/>
            <a:srcRect t="14915" b="14915"/>
            <a:stretch>
              <a:fillRect/>
            </a:stretch>
          </p:blipFill>
          <p:spPr>
            <a:xfrm>
              <a:off x="0" y="0"/>
              <a:ext cx="6900271" cy="4841887"/>
            </a:xfrm>
            <a:prstGeom prst="rect">
              <a:avLst/>
            </a:prstGeom>
          </p:spPr>
        </p:pic>
      </p:grpSp>
      <p:grpSp>
        <p:nvGrpSpPr>
          <p:cNvPr id="6" name="Group 6"/>
          <p:cNvGrpSpPr/>
          <p:nvPr/>
        </p:nvGrpSpPr>
        <p:grpSpPr>
          <a:xfrm>
            <a:off x="9248630" y="0"/>
            <a:ext cx="3709100" cy="3631415"/>
            <a:chOff x="0" y="0"/>
            <a:chExt cx="4945467" cy="4841887"/>
          </a:xfrm>
        </p:grpSpPr>
        <p:pic>
          <p:nvPicPr>
            <p:cNvPr id="7" name="Picture 7"/>
            <p:cNvPicPr>
              <a:picLocks noChangeAspect="1"/>
            </p:cNvPicPr>
            <p:nvPr/>
          </p:nvPicPr>
          <p:blipFill>
            <a:blip r:embed="rId4"/>
            <a:srcRect t="1047" b="1047"/>
            <a:stretch>
              <a:fillRect/>
            </a:stretch>
          </p:blipFill>
          <p:spPr>
            <a:xfrm>
              <a:off x="0" y="0"/>
              <a:ext cx="4945467" cy="4841887"/>
            </a:xfrm>
            <a:prstGeom prst="rect">
              <a:avLst/>
            </a:prstGeom>
          </p:spPr>
        </p:pic>
      </p:grpSp>
      <p:grpSp>
        <p:nvGrpSpPr>
          <p:cNvPr id="8" name="Group 8"/>
          <p:cNvGrpSpPr/>
          <p:nvPr/>
        </p:nvGrpSpPr>
        <p:grpSpPr>
          <a:xfrm>
            <a:off x="13138705" y="0"/>
            <a:ext cx="5175203" cy="3631415"/>
            <a:chOff x="0" y="0"/>
            <a:chExt cx="6900271" cy="4841887"/>
          </a:xfrm>
        </p:grpSpPr>
        <p:pic>
          <p:nvPicPr>
            <p:cNvPr id="9" name="Picture 9"/>
            <p:cNvPicPr>
              <a:picLocks noChangeAspect="1"/>
            </p:cNvPicPr>
            <p:nvPr/>
          </p:nvPicPr>
          <p:blipFill>
            <a:blip r:embed="rId5"/>
            <a:srcRect t="9441" b="20389"/>
            <a:stretch>
              <a:fillRect/>
            </a:stretch>
          </p:blipFill>
          <p:spPr>
            <a:xfrm>
              <a:off x="0" y="0"/>
              <a:ext cx="6900271" cy="4841887"/>
            </a:xfrm>
            <a:prstGeom prst="rect">
              <a:avLst/>
            </a:prstGeom>
          </p:spPr>
        </p:pic>
      </p:grpSp>
      <p:sp>
        <p:nvSpPr>
          <p:cNvPr id="10" name="Freeform 10"/>
          <p:cNvSpPr/>
          <p:nvPr/>
        </p:nvSpPr>
        <p:spPr>
          <a:xfrm>
            <a:off x="0" y="8844100"/>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6"/>
            <a:stretch>
              <a:fillRect/>
            </a:stretch>
          </a:blipFill>
        </p:spPr>
        <p:txBody>
          <a:bodyPr/>
          <a:lstStyle/>
          <a:p>
            <a:endParaRPr lang="en-GB"/>
          </a:p>
        </p:txBody>
      </p:sp>
      <p:sp>
        <p:nvSpPr>
          <p:cNvPr id="11" name="Freeform 11"/>
          <p:cNvSpPr/>
          <p:nvPr/>
        </p:nvSpPr>
        <p:spPr>
          <a:xfrm>
            <a:off x="12174201" y="6342997"/>
            <a:ext cx="1929009" cy="1933843"/>
          </a:xfrm>
          <a:custGeom>
            <a:avLst/>
            <a:gdLst/>
            <a:ahLst/>
            <a:cxnLst/>
            <a:rect l="l" t="t" r="r" b="b"/>
            <a:pathLst>
              <a:path w="1929009" h="1933843">
                <a:moveTo>
                  <a:pt x="0" y="0"/>
                </a:moveTo>
                <a:lnTo>
                  <a:pt x="1929009" y="0"/>
                </a:lnTo>
                <a:lnTo>
                  <a:pt x="1929009" y="1933843"/>
                </a:lnTo>
                <a:lnTo>
                  <a:pt x="0" y="19338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TextBox 12"/>
          <p:cNvSpPr txBox="1"/>
          <p:nvPr/>
        </p:nvSpPr>
        <p:spPr>
          <a:xfrm>
            <a:off x="1028700" y="4478637"/>
            <a:ext cx="16021959" cy="3376294"/>
          </a:xfrm>
          <a:prstGeom prst="rect">
            <a:avLst/>
          </a:prstGeom>
        </p:spPr>
        <p:txBody>
          <a:bodyPr lIns="0" tIns="0" rIns="0" bIns="0" rtlCol="0" anchor="t">
            <a:spAutoFit/>
          </a:bodyPr>
          <a:lstStyle/>
          <a:p>
            <a:pPr algn="ctr">
              <a:lnSpc>
                <a:spcPts val="12880"/>
              </a:lnSpc>
            </a:pPr>
            <a:r>
              <a:rPr lang="en-US" sz="9200">
                <a:solidFill>
                  <a:srgbClr val="F5D9C5"/>
                </a:solidFill>
                <a:latin typeface="Veneer"/>
              </a:rPr>
              <a:t>International Day of the Girl 2023</a:t>
            </a:r>
          </a:p>
          <a:p>
            <a:pPr algn="ctr">
              <a:lnSpc>
                <a:spcPts val="12880"/>
              </a:lnSpc>
            </a:pPr>
            <a:r>
              <a:rPr lang="en-US" sz="9200">
                <a:solidFill>
                  <a:srgbClr val="F5D9C5"/>
                </a:solidFill>
                <a:latin typeface="Veneer"/>
              </a:rPr>
              <a:t>Youth Toolkit</a:t>
            </a:r>
          </a:p>
        </p:txBody>
      </p:sp>
      <p:sp>
        <p:nvSpPr>
          <p:cNvPr id="13" name="TextBox 13"/>
          <p:cNvSpPr txBox="1"/>
          <p:nvPr/>
        </p:nvSpPr>
        <p:spPr>
          <a:xfrm>
            <a:off x="3117600" y="4243054"/>
            <a:ext cx="12052800" cy="518540"/>
          </a:xfrm>
          <a:prstGeom prst="rect">
            <a:avLst/>
          </a:prstGeom>
        </p:spPr>
        <p:txBody>
          <a:bodyPr lIns="0" tIns="0" rIns="0" bIns="0" rtlCol="0" anchor="t">
            <a:spAutoFit/>
          </a:bodyPr>
          <a:lstStyle/>
          <a:p>
            <a:pPr algn="ctr">
              <a:lnSpc>
                <a:spcPts val="4340"/>
              </a:lnSpc>
            </a:pPr>
            <a:r>
              <a:rPr lang="en-US" sz="3100" dirty="0">
                <a:solidFill>
                  <a:srgbClr val="F5D9C5"/>
                </a:solidFill>
                <a:latin typeface="Calibri"/>
              </a:rPr>
              <a:t>Learn how you can take action to support girls Turning The World Around</a:t>
            </a:r>
          </a:p>
        </p:txBody>
      </p:sp>
      <p:sp>
        <p:nvSpPr>
          <p:cNvPr id="14" name="TextBox 14"/>
          <p:cNvSpPr txBox="1"/>
          <p:nvPr/>
        </p:nvSpPr>
        <p:spPr>
          <a:xfrm>
            <a:off x="9697383" y="9206822"/>
            <a:ext cx="8590617" cy="434221"/>
          </a:xfrm>
          <a:prstGeom prst="rect">
            <a:avLst/>
          </a:prstGeom>
        </p:spPr>
        <p:txBody>
          <a:bodyPr lIns="0" tIns="0" rIns="0" bIns="0" rtlCol="0" anchor="t">
            <a:spAutoFit/>
          </a:bodyPr>
          <a:lstStyle/>
          <a:p>
            <a:pPr algn="ctr">
              <a:lnSpc>
                <a:spcPts val="3640"/>
              </a:lnSpc>
            </a:pPr>
            <a:r>
              <a:rPr lang="en-US" sz="2600" dirty="0">
                <a:solidFill>
                  <a:srgbClr val="C8D7DB"/>
                </a:solidFill>
                <a:latin typeface="Calibri"/>
              </a:rPr>
              <a:t>Do not share externally before the 3d of October 2023</a:t>
            </a:r>
          </a:p>
        </p:txBody>
      </p:sp>
      <p:sp>
        <p:nvSpPr>
          <p:cNvPr id="15" name="Freeform 15"/>
          <p:cNvSpPr/>
          <p:nvPr/>
        </p:nvSpPr>
        <p:spPr>
          <a:xfrm>
            <a:off x="3892452" y="6342997"/>
            <a:ext cx="1929009" cy="1933843"/>
          </a:xfrm>
          <a:custGeom>
            <a:avLst/>
            <a:gdLst/>
            <a:ahLst/>
            <a:cxnLst/>
            <a:rect l="l" t="t" r="r" b="b"/>
            <a:pathLst>
              <a:path w="1929009" h="1933843">
                <a:moveTo>
                  <a:pt x="0" y="0"/>
                </a:moveTo>
                <a:lnTo>
                  <a:pt x="1929009" y="0"/>
                </a:lnTo>
                <a:lnTo>
                  <a:pt x="1929009" y="1933843"/>
                </a:lnTo>
                <a:lnTo>
                  <a:pt x="0" y="19338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1028700" y="1424586"/>
            <a:ext cx="7509898" cy="7509898"/>
          </a:xfrm>
          <a:custGeom>
            <a:avLst/>
            <a:gdLst/>
            <a:ahLst/>
            <a:cxnLst/>
            <a:rect l="l" t="t" r="r" b="b"/>
            <a:pathLst>
              <a:path w="7509898" h="7509898">
                <a:moveTo>
                  <a:pt x="0" y="0"/>
                </a:moveTo>
                <a:lnTo>
                  <a:pt x="7509898" y="0"/>
                </a:lnTo>
                <a:lnTo>
                  <a:pt x="7509898" y="7509899"/>
                </a:lnTo>
                <a:lnTo>
                  <a:pt x="0" y="7509899"/>
                </a:lnTo>
                <a:lnTo>
                  <a:pt x="0" y="0"/>
                </a:lnTo>
                <a:close/>
              </a:path>
            </a:pathLst>
          </a:custGeom>
          <a:blipFill>
            <a:blip r:embed="rId2"/>
            <a:stretch>
              <a:fillRect/>
            </a:stretch>
          </a:blipFill>
        </p:spPr>
        <p:txBody>
          <a:bodyPr/>
          <a:lstStyle/>
          <a:p>
            <a:endParaRPr lang="en-GB"/>
          </a:p>
        </p:txBody>
      </p:sp>
      <p:sp>
        <p:nvSpPr>
          <p:cNvPr id="3" name="Freeform 3"/>
          <p:cNvSpPr/>
          <p:nvPr/>
        </p:nvSpPr>
        <p:spPr>
          <a:xfrm>
            <a:off x="13535197" y="9065621"/>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3"/>
            <a:stretch>
              <a:fillRect/>
            </a:stretch>
          </a:blipFill>
        </p:spPr>
        <p:txBody>
          <a:bodyPr/>
          <a:lstStyle/>
          <a:p>
            <a:endParaRPr lang="en-GB"/>
          </a:p>
        </p:txBody>
      </p:sp>
      <p:sp>
        <p:nvSpPr>
          <p:cNvPr id="4" name="Freeform 4"/>
          <p:cNvSpPr/>
          <p:nvPr/>
        </p:nvSpPr>
        <p:spPr>
          <a:xfrm>
            <a:off x="695673" y="9163157"/>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538598" y="893703"/>
            <a:ext cx="858597" cy="858597"/>
          </a:xfrm>
          <a:custGeom>
            <a:avLst/>
            <a:gdLst/>
            <a:ahLst/>
            <a:cxnLst/>
            <a:rect l="l" t="t" r="r" b="b"/>
            <a:pathLst>
              <a:path w="858597" h="858597">
                <a:moveTo>
                  <a:pt x="0" y="0"/>
                </a:moveTo>
                <a:lnTo>
                  <a:pt x="858597" y="0"/>
                </a:lnTo>
                <a:lnTo>
                  <a:pt x="858597" y="858597"/>
                </a:lnTo>
                <a:lnTo>
                  <a:pt x="0" y="8585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8037749" y="527056"/>
            <a:ext cx="635846" cy="635846"/>
          </a:xfrm>
          <a:custGeom>
            <a:avLst/>
            <a:gdLst/>
            <a:ahLst/>
            <a:cxnLst/>
            <a:rect l="l" t="t" r="r" b="b"/>
            <a:pathLst>
              <a:path w="635846" h="635846">
                <a:moveTo>
                  <a:pt x="0" y="0"/>
                </a:moveTo>
                <a:lnTo>
                  <a:pt x="635847" y="0"/>
                </a:lnTo>
                <a:lnTo>
                  <a:pt x="635847" y="635846"/>
                </a:lnTo>
                <a:lnTo>
                  <a:pt x="0" y="635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270792" y="8538598"/>
            <a:ext cx="624558" cy="624558"/>
          </a:xfrm>
          <a:custGeom>
            <a:avLst/>
            <a:gdLst/>
            <a:ahLst/>
            <a:cxnLst/>
            <a:rect l="l" t="t" r="r" b="b"/>
            <a:pathLst>
              <a:path w="624558" h="624558">
                <a:moveTo>
                  <a:pt x="0" y="0"/>
                </a:moveTo>
                <a:lnTo>
                  <a:pt x="624558" y="0"/>
                </a:lnTo>
                <a:lnTo>
                  <a:pt x="624558" y="624559"/>
                </a:lnTo>
                <a:lnTo>
                  <a:pt x="0" y="62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TextBox 8"/>
          <p:cNvSpPr txBox="1"/>
          <p:nvPr/>
        </p:nvSpPr>
        <p:spPr>
          <a:xfrm>
            <a:off x="9262019" y="642769"/>
            <a:ext cx="8165116" cy="861903"/>
          </a:xfrm>
          <a:prstGeom prst="rect">
            <a:avLst/>
          </a:prstGeom>
        </p:spPr>
        <p:txBody>
          <a:bodyPr wrap="square" lIns="0" tIns="0" rIns="0" bIns="0" rtlCol="0" anchor="t">
            <a:spAutoFit/>
          </a:bodyPr>
          <a:lstStyle/>
          <a:p>
            <a:pPr algn="ctr">
              <a:lnSpc>
                <a:spcPts val="7280"/>
              </a:lnSpc>
            </a:pPr>
            <a:r>
              <a:rPr lang="en-US" sz="5200" dirty="0">
                <a:solidFill>
                  <a:srgbClr val="F5D9C5"/>
                </a:solidFill>
                <a:latin typeface="Veneer"/>
              </a:rPr>
              <a:t>Turning The World Around</a:t>
            </a:r>
          </a:p>
        </p:txBody>
      </p:sp>
      <p:sp>
        <p:nvSpPr>
          <p:cNvPr id="9" name="TextBox 9"/>
          <p:cNvSpPr txBox="1"/>
          <p:nvPr/>
        </p:nvSpPr>
        <p:spPr>
          <a:xfrm>
            <a:off x="8671949" y="1752300"/>
            <a:ext cx="9345259" cy="8159862"/>
          </a:xfrm>
          <a:prstGeom prst="rect">
            <a:avLst/>
          </a:prstGeom>
        </p:spPr>
        <p:txBody>
          <a:bodyPr wrap="square" lIns="0" tIns="0" rIns="0" bIns="0" rtlCol="0" anchor="t">
            <a:spAutoFit/>
          </a:bodyPr>
          <a:lstStyle/>
          <a:p>
            <a:pPr algn="ctr">
              <a:lnSpc>
                <a:spcPts val="2940"/>
              </a:lnSpc>
            </a:pPr>
            <a:r>
              <a:rPr lang="en-US" sz="2100" b="1" dirty="0">
                <a:solidFill>
                  <a:srgbClr val="000000"/>
                </a:solidFill>
                <a:latin typeface="Calibri"/>
              </a:rPr>
              <a:t>Injustice is driving girls to act. Whether it’s the climate crisis, or gender discrimination, they’re refusing to stay silent. Girls are speaking up. They’re getting things done, and creating lasting change – in their communities, at a national level, and globally. But being a girl activist can be tough and unrelenting. ​</a:t>
            </a:r>
          </a:p>
          <a:p>
            <a:pPr algn="ctr">
              <a:lnSpc>
                <a:spcPts val="2940"/>
              </a:lnSpc>
            </a:pPr>
            <a:endParaRPr lang="en-US" sz="2100" b="1" dirty="0">
              <a:solidFill>
                <a:srgbClr val="000000"/>
              </a:solidFill>
              <a:latin typeface="Calibri"/>
            </a:endParaRPr>
          </a:p>
          <a:p>
            <a:pPr algn="just">
              <a:lnSpc>
                <a:spcPts val="2940"/>
              </a:lnSpc>
            </a:pPr>
            <a:r>
              <a:rPr lang="en-US" sz="2100" b="1" dirty="0">
                <a:solidFill>
                  <a:srgbClr val="000000"/>
                </a:solidFill>
                <a:latin typeface="Calibri"/>
              </a:rPr>
              <a:t>In Plan International’s new State of the World’s Girl Report 2023 - Turning the world around: Girl and young women activists leading the fight for equality - we’ve spoken to over a thousand girl and young women activists from 26 countries around the world. Girl activists face countless risks, whether it’s hostility from community members, oppressive policing or online abuse. One in five (17%) of girl and young women activists have feared for their safety while carrying out their work. For many girls and young women, access to funding and policy makers is in short supply, adding to the struggle to get their voices heard. The single biggest barrier to girls’ activism is a shortage of funding. More than half (54%) of girls we surveyed named a lack of finances as the main factor holding their campaigning back.</a:t>
            </a:r>
          </a:p>
          <a:p>
            <a:pPr algn="ctr">
              <a:lnSpc>
                <a:spcPts val="2940"/>
              </a:lnSpc>
            </a:pPr>
            <a:r>
              <a:rPr lang="en-US" sz="2100" b="1" dirty="0">
                <a:solidFill>
                  <a:srgbClr val="000000"/>
                </a:solidFill>
                <a:latin typeface="Calibri"/>
              </a:rPr>
              <a:t> ​</a:t>
            </a:r>
          </a:p>
          <a:p>
            <a:pPr algn="ctr">
              <a:lnSpc>
                <a:spcPts val="2940"/>
              </a:lnSpc>
            </a:pPr>
            <a:r>
              <a:rPr lang="en-US" sz="2100" b="1" dirty="0">
                <a:solidFill>
                  <a:srgbClr val="F5D9C5"/>
                </a:solidFill>
                <a:latin typeface="Calibri"/>
              </a:rPr>
              <a:t>This #DayoftheGirl2023, Plan International is standing with girl activists, and with your support the Girls Get Equal campaign is calling on governments, donors and civil society for accountability and resourcing to girl and youth activists</a:t>
            </a:r>
            <a:r>
              <a:rPr lang="en-US" sz="2100" b="1" dirty="0">
                <a:solidFill>
                  <a:srgbClr val="000000"/>
                </a:solidFill>
                <a:latin typeface="Calibri"/>
              </a:rPr>
              <a:t>. ​</a:t>
            </a:r>
          </a:p>
          <a:p>
            <a:pPr algn="ctr">
              <a:lnSpc>
                <a:spcPts val="2940"/>
              </a:lnSpc>
            </a:pPr>
            <a:r>
              <a:rPr lang="en-US" sz="2100" b="1" dirty="0">
                <a:solidFill>
                  <a:srgbClr val="000000"/>
                </a:solidFill>
                <a:latin typeface="Calibri"/>
              </a:rPr>
              <a:t>​</a:t>
            </a:r>
          </a:p>
          <a:p>
            <a:pPr algn="ctr">
              <a:lnSpc>
                <a:spcPts val="2940"/>
              </a:lnSpc>
            </a:pPr>
            <a:r>
              <a:rPr lang="en-US" sz="2100" b="1" dirty="0">
                <a:solidFill>
                  <a:srgbClr val="000000"/>
                </a:solidFill>
                <a:latin typeface="Calibri"/>
              </a:rPr>
              <a:t>​</a:t>
            </a:r>
          </a:p>
          <a:p>
            <a:pPr algn="ctr">
              <a:lnSpc>
                <a:spcPts val="2940"/>
              </a:lnSpc>
            </a:pPr>
            <a:endParaRPr lang="en-US" sz="2100" b="1" dirty="0">
              <a:solidFill>
                <a:srgbClr val="000000"/>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13388711" y="380484"/>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2"/>
            <a:stretch>
              <a:fillRect/>
            </a:stretch>
          </a:blipFill>
        </p:spPr>
        <p:txBody>
          <a:bodyPr/>
          <a:lstStyle/>
          <a:p>
            <a:endParaRPr lang="en-GB"/>
          </a:p>
        </p:txBody>
      </p:sp>
      <p:sp>
        <p:nvSpPr>
          <p:cNvPr id="3" name="Freeform 3"/>
          <p:cNvSpPr/>
          <p:nvPr/>
        </p:nvSpPr>
        <p:spPr>
          <a:xfrm>
            <a:off x="8627583" y="5143500"/>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3"/>
            <a:stretch>
              <a:fillRect/>
            </a:stretch>
          </a:blipFill>
        </p:spPr>
        <p:txBody>
          <a:bodyPr/>
          <a:lstStyle/>
          <a:p>
            <a:endParaRPr lang="en-GB"/>
          </a:p>
        </p:txBody>
      </p:sp>
      <p:sp>
        <p:nvSpPr>
          <p:cNvPr id="4" name="Freeform 4"/>
          <p:cNvSpPr/>
          <p:nvPr/>
        </p:nvSpPr>
        <p:spPr>
          <a:xfrm>
            <a:off x="419735" y="-20500"/>
            <a:ext cx="2638056" cy="2773252"/>
          </a:xfrm>
          <a:custGeom>
            <a:avLst/>
            <a:gdLst/>
            <a:ahLst/>
            <a:cxnLst/>
            <a:rect l="l" t="t" r="r" b="b"/>
            <a:pathLst>
              <a:path w="2638056" h="2773252">
                <a:moveTo>
                  <a:pt x="0" y="0"/>
                </a:moveTo>
                <a:lnTo>
                  <a:pt x="2638056" y="0"/>
                </a:lnTo>
                <a:lnTo>
                  <a:pt x="2638056" y="2773251"/>
                </a:lnTo>
                <a:lnTo>
                  <a:pt x="0" y="2773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8627583" y="380484"/>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6"/>
            <a:stretch>
              <a:fillRect/>
            </a:stretch>
          </a:blipFill>
        </p:spPr>
        <p:txBody>
          <a:bodyPr/>
          <a:lstStyle/>
          <a:p>
            <a:endParaRPr lang="en-GB"/>
          </a:p>
        </p:txBody>
      </p:sp>
      <p:sp>
        <p:nvSpPr>
          <p:cNvPr id="6" name="Freeform 6"/>
          <p:cNvSpPr/>
          <p:nvPr/>
        </p:nvSpPr>
        <p:spPr>
          <a:xfrm>
            <a:off x="13388711" y="5143500"/>
            <a:ext cx="4472063" cy="4472063"/>
          </a:xfrm>
          <a:custGeom>
            <a:avLst/>
            <a:gdLst/>
            <a:ahLst/>
            <a:cxnLst/>
            <a:rect l="l" t="t" r="r" b="b"/>
            <a:pathLst>
              <a:path w="4472063" h="4472063">
                <a:moveTo>
                  <a:pt x="0" y="0"/>
                </a:moveTo>
                <a:lnTo>
                  <a:pt x="4472063" y="0"/>
                </a:lnTo>
                <a:lnTo>
                  <a:pt x="4472063" y="4472063"/>
                </a:lnTo>
                <a:lnTo>
                  <a:pt x="0" y="4472063"/>
                </a:lnTo>
                <a:lnTo>
                  <a:pt x="0" y="0"/>
                </a:lnTo>
                <a:close/>
              </a:path>
            </a:pathLst>
          </a:custGeom>
          <a:blipFill>
            <a:blip r:embed="rId7"/>
            <a:stretch>
              <a:fillRect/>
            </a:stretch>
          </a:blipFill>
        </p:spPr>
        <p:txBody>
          <a:bodyPr/>
          <a:lstStyle/>
          <a:p>
            <a:endParaRPr lang="en-GB"/>
          </a:p>
        </p:txBody>
      </p:sp>
      <p:sp>
        <p:nvSpPr>
          <p:cNvPr id="7" name="TextBox 7"/>
          <p:cNvSpPr txBox="1"/>
          <p:nvPr/>
        </p:nvSpPr>
        <p:spPr>
          <a:xfrm>
            <a:off x="1580297" y="1254211"/>
            <a:ext cx="5308960" cy="7230018"/>
          </a:xfrm>
          <a:prstGeom prst="rect">
            <a:avLst/>
          </a:prstGeom>
        </p:spPr>
        <p:txBody>
          <a:bodyPr lIns="0" tIns="0" rIns="0" bIns="0" rtlCol="0" anchor="t">
            <a:spAutoFit/>
          </a:bodyPr>
          <a:lstStyle/>
          <a:p>
            <a:pPr algn="ctr">
              <a:lnSpc>
                <a:spcPts val="9380"/>
              </a:lnSpc>
            </a:pPr>
            <a:r>
              <a:rPr lang="en-US" sz="6700">
                <a:solidFill>
                  <a:srgbClr val="F5D9C5"/>
                </a:solidFill>
                <a:latin typeface="Veneer"/>
              </a:rPr>
              <a:t>This International Day of the Girl Plan International demands...</a:t>
            </a:r>
          </a:p>
        </p:txBody>
      </p:sp>
      <p:sp>
        <p:nvSpPr>
          <p:cNvPr id="8" name="Freeform 8"/>
          <p:cNvSpPr/>
          <p:nvPr/>
        </p:nvSpPr>
        <p:spPr>
          <a:xfrm>
            <a:off x="5989527" y="7379532"/>
            <a:ext cx="2638056" cy="2773252"/>
          </a:xfrm>
          <a:custGeom>
            <a:avLst/>
            <a:gdLst/>
            <a:ahLst/>
            <a:cxnLst/>
            <a:rect l="l" t="t" r="r" b="b"/>
            <a:pathLst>
              <a:path w="2638056" h="2773252">
                <a:moveTo>
                  <a:pt x="0" y="0"/>
                </a:moveTo>
                <a:lnTo>
                  <a:pt x="2638056" y="0"/>
                </a:lnTo>
                <a:lnTo>
                  <a:pt x="2638056" y="2773251"/>
                </a:lnTo>
                <a:lnTo>
                  <a:pt x="0" y="27732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0" y="8931404"/>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8"/>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76400" y="-26411"/>
            <a:ext cx="9136571" cy="10339822"/>
            <a:chOff x="0" y="0"/>
            <a:chExt cx="12182095" cy="13786429"/>
          </a:xfrm>
        </p:grpSpPr>
        <p:pic>
          <p:nvPicPr>
            <p:cNvPr id="3" name="Picture 3"/>
            <p:cNvPicPr>
              <a:picLocks noChangeAspect="1"/>
            </p:cNvPicPr>
            <p:nvPr/>
          </p:nvPicPr>
          <p:blipFill>
            <a:blip r:embed="rId2"/>
            <a:srcRect t="12254" b="12254"/>
            <a:stretch>
              <a:fillRect/>
            </a:stretch>
          </p:blipFill>
          <p:spPr>
            <a:xfrm>
              <a:off x="0" y="0"/>
              <a:ext cx="12182095" cy="13786429"/>
            </a:xfrm>
            <a:prstGeom prst="rect">
              <a:avLst/>
            </a:prstGeom>
          </p:spPr>
        </p:pic>
      </p:grpSp>
      <p:sp>
        <p:nvSpPr>
          <p:cNvPr id="4" name="Freeform 4"/>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3"/>
            <a:stretch>
              <a:fillRect/>
            </a:stretch>
          </a:blipFill>
        </p:spPr>
        <p:txBody>
          <a:bodyPr/>
          <a:lstStyle/>
          <a:p>
            <a:endParaRPr lang="en-GB"/>
          </a:p>
        </p:txBody>
      </p:sp>
      <p:grpSp>
        <p:nvGrpSpPr>
          <p:cNvPr id="5" name="Group 5"/>
          <p:cNvGrpSpPr/>
          <p:nvPr/>
        </p:nvGrpSpPr>
        <p:grpSpPr>
          <a:xfrm>
            <a:off x="11633024" y="7050785"/>
            <a:ext cx="4478748" cy="1347415"/>
            <a:chOff x="0" y="0"/>
            <a:chExt cx="1924312" cy="578922"/>
          </a:xfrm>
        </p:grpSpPr>
        <p:sp>
          <p:nvSpPr>
            <p:cNvPr id="6" name="Freeform 6"/>
            <p:cNvSpPr/>
            <p:nvPr/>
          </p:nvSpPr>
          <p:spPr>
            <a:xfrm>
              <a:off x="0" y="0"/>
              <a:ext cx="1924312" cy="578922"/>
            </a:xfrm>
            <a:custGeom>
              <a:avLst/>
              <a:gdLst/>
              <a:ahLst/>
              <a:cxnLst/>
              <a:rect l="l" t="t" r="r" b="b"/>
              <a:pathLst>
                <a:path w="1924312" h="578922">
                  <a:moveTo>
                    <a:pt x="1924312" y="289461"/>
                  </a:moveTo>
                  <a:lnTo>
                    <a:pt x="1517912" y="0"/>
                  </a:lnTo>
                  <a:lnTo>
                    <a:pt x="1517912" y="203200"/>
                  </a:lnTo>
                  <a:lnTo>
                    <a:pt x="0" y="203200"/>
                  </a:lnTo>
                  <a:lnTo>
                    <a:pt x="0" y="375722"/>
                  </a:lnTo>
                  <a:lnTo>
                    <a:pt x="1517912" y="375722"/>
                  </a:lnTo>
                  <a:lnTo>
                    <a:pt x="1517912" y="578922"/>
                  </a:lnTo>
                  <a:lnTo>
                    <a:pt x="1924312" y="289461"/>
                  </a:lnTo>
                  <a:close/>
                </a:path>
              </a:pathLst>
            </a:custGeom>
            <a:solidFill>
              <a:srgbClr val="F55D98"/>
            </a:solidFill>
          </p:spPr>
          <p:txBody>
            <a:bodyPr/>
            <a:lstStyle/>
            <a:p>
              <a:endParaRPr lang="en-GB"/>
            </a:p>
          </p:txBody>
        </p:sp>
        <p:sp>
          <p:nvSpPr>
            <p:cNvPr id="7" name="TextBox 7"/>
            <p:cNvSpPr txBox="1"/>
            <p:nvPr/>
          </p:nvSpPr>
          <p:spPr>
            <a:xfrm>
              <a:off x="0" y="107950"/>
              <a:ext cx="711200" cy="501650"/>
            </a:xfrm>
            <a:prstGeom prst="rect">
              <a:avLst/>
            </a:prstGeom>
          </p:spPr>
          <p:txBody>
            <a:bodyPr lIns="50800" tIns="50800" rIns="50800" bIns="50800" rtlCol="0" anchor="ctr"/>
            <a:lstStyle/>
            <a:p>
              <a:pPr algn="ctr">
                <a:lnSpc>
                  <a:spcPts val="3220"/>
                </a:lnSpc>
              </a:pPr>
              <a:endParaRPr/>
            </a:p>
          </p:txBody>
        </p:sp>
      </p:grpSp>
      <p:sp>
        <p:nvSpPr>
          <p:cNvPr id="8" name="TextBox 8"/>
          <p:cNvSpPr txBox="1"/>
          <p:nvPr/>
        </p:nvSpPr>
        <p:spPr>
          <a:xfrm>
            <a:off x="10061614" y="2007380"/>
            <a:ext cx="7065295" cy="2904481"/>
          </a:xfrm>
          <a:prstGeom prst="rect">
            <a:avLst/>
          </a:prstGeom>
        </p:spPr>
        <p:txBody>
          <a:bodyPr lIns="0" tIns="0" rIns="0" bIns="0" rtlCol="0" anchor="t">
            <a:spAutoFit/>
          </a:bodyPr>
          <a:lstStyle/>
          <a:p>
            <a:pPr algn="ctr">
              <a:lnSpc>
                <a:spcPts val="11060"/>
              </a:lnSpc>
            </a:pPr>
            <a:r>
              <a:rPr lang="en-US" sz="7900">
                <a:solidFill>
                  <a:srgbClr val="F5D9C5"/>
                </a:solidFill>
                <a:latin typeface="Veneer"/>
              </a:rPr>
              <a:t>but what can you do to help?</a:t>
            </a:r>
          </a:p>
        </p:txBody>
      </p:sp>
      <p:sp>
        <p:nvSpPr>
          <p:cNvPr id="9" name="TextBox 9"/>
          <p:cNvSpPr txBox="1"/>
          <p:nvPr/>
        </p:nvSpPr>
        <p:spPr>
          <a:xfrm>
            <a:off x="9574006" y="4749936"/>
            <a:ext cx="8251801" cy="2229293"/>
          </a:xfrm>
          <a:prstGeom prst="rect">
            <a:avLst/>
          </a:prstGeom>
        </p:spPr>
        <p:txBody>
          <a:bodyPr lIns="0" tIns="0" rIns="0" bIns="0" rtlCol="0" anchor="t">
            <a:spAutoFit/>
          </a:bodyPr>
          <a:lstStyle/>
          <a:p>
            <a:pPr algn="ctr">
              <a:lnSpc>
                <a:spcPts val="5740"/>
              </a:lnSpc>
            </a:pPr>
            <a:r>
              <a:rPr lang="en-US" sz="4100" b="1" dirty="0">
                <a:solidFill>
                  <a:srgbClr val="F5D9C5"/>
                </a:solidFill>
                <a:latin typeface="Calibri"/>
              </a:rPr>
              <a:t>We’ve gathered a few ideas to inspire your activism and help the girls who are Turning The World Around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1004103" y="855545"/>
            <a:ext cx="3273318" cy="3208839"/>
            <a:chOff x="0" y="0"/>
            <a:chExt cx="4364424" cy="4278451"/>
          </a:xfrm>
        </p:grpSpPr>
        <p:pic>
          <p:nvPicPr>
            <p:cNvPr id="3" name="Picture 3"/>
            <p:cNvPicPr>
              <a:picLocks noChangeAspect="1"/>
            </p:cNvPicPr>
            <p:nvPr/>
          </p:nvPicPr>
          <p:blipFill>
            <a:blip r:embed="rId2"/>
            <a:srcRect t="984" b="984"/>
            <a:stretch>
              <a:fillRect/>
            </a:stretch>
          </p:blipFill>
          <p:spPr>
            <a:xfrm>
              <a:off x="0" y="0"/>
              <a:ext cx="4364424" cy="4278451"/>
            </a:xfrm>
            <a:prstGeom prst="rect">
              <a:avLst/>
            </a:prstGeom>
          </p:spPr>
        </p:pic>
      </p:grpSp>
      <p:sp>
        <p:nvSpPr>
          <p:cNvPr id="4" name="TextBox 4"/>
          <p:cNvSpPr txBox="1"/>
          <p:nvPr/>
        </p:nvSpPr>
        <p:spPr>
          <a:xfrm>
            <a:off x="3872189" y="7426990"/>
            <a:ext cx="10543621" cy="3495268"/>
          </a:xfrm>
          <a:prstGeom prst="rect">
            <a:avLst/>
          </a:prstGeom>
        </p:spPr>
        <p:txBody>
          <a:bodyPr wrap="square" lIns="0" tIns="0" rIns="0" bIns="0" rtlCol="0" anchor="t">
            <a:spAutoFit/>
          </a:bodyPr>
          <a:lstStyle/>
          <a:p>
            <a:pPr algn="ctr">
              <a:lnSpc>
                <a:spcPts val="3780"/>
              </a:lnSpc>
            </a:pPr>
            <a:r>
              <a:rPr lang="en-US" sz="2700" b="1" dirty="0">
                <a:solidFill>
                  <a:srgbClr val="F5D9C5"/>
                </a:solidFill>
                <a:latin typeface="Calibri"/>
              </a:rPr>
              <a:t>​</a:t>
            </a:r>
          </a:p>
          <a:p>
            <a:pPr algn="ctr">
              <a:lnSpc>
                <a:spcPts val="3780"/>
              </a:lnSpc>
            </a:pPr>
            <a:r>
              <a:rPr lang="en-US" sz="2700" b="1" dirty="0">
                <a:solidFill>
                  <a:srgbClr val="F5D9C5"/>
                </a:solidFill>
                <a:latin typeface="Calibri"/>
              </a:rPr>
              <a:t>This IDG, help us celebrate the power of girls and young women by sharing the stories and demands of some of the fantastic activists we work with.​ Hear more about their stories.  Share their portraits by </a:t>
            </a:r>
            <a:r>
              <a:rPr lang="en-US" sz="2700" b="1" u="sng" dirty="0">
                <a:solidFill>
                  <a:srgbClr val="F5D9C5"/>
                </a:solidFill>
                <a:latin typeface="Calibri"/>
                <a:hlinkClick r:id="rId3" tooltip="https://planinternational.cmail20.com/t/d-l-vtilydd-ithkbkdur-c/"/>
              </a:rPr>
              <a:t>@nadya.noor</a:t>
            </a:r>
            <a:r>
              <a:rPr lang="en-US" sz="2700" b="1" dirty="0">
                <a:solidFill>
                  <a:srgbClr val="F5D9C5"/>
                </a:solidFill>
                <a:latin typeface="Calibri"/>
              </a:rPr>
              <a:t> online using the hashtag #GirlsGetEqual. </a:t>
            </a:r>
          </a:p>
          <a:p>
            <a:pPr algn="ctr">
              <a:lnSpc>
                <a:spcPts val="3780"/>
              </a:lnSpc>
            </a:pPr>
            <a:r>
              <a:rPr lang="en-US" sz="2700" b="1" dirty="0">
                <a:solidFill>
                  <a:srgbClr val="F5D9C5"/>
                </a:solidFill>
                <a:latin typeface="Calibri"/>
              </a:rPr>
              <a:t>​</a:t>
            </a:r>
          </a:p>
          <a:p>
            <a:pPr algn="ctr">
              <a:lnSpc>
                <a:spcPts val="3780"/>
              </a:lnSpc>
            </a:pPr>
            <a:endParaRPr lang="en-US" sz="2700" b="1" dirty="0">
              <a:solidFill>
                <a:srgbClr val="F5D9C5"/>
              </a:solidFill>
              <a:latin typeface="Calibri"/>
            </a:endParaRPr>
          </a:p>
        </p:txBody>
      </p:sp>
      <p:grpSp>
        <p:nvGrpSpPr>
          <p:cNvPr id="5" name="Group 5"/>
          <p:cNvGrpSpPr/>
          <p:nvPr/>
        </p:nvGrpSpPr>
        <p:grpSpPr>
          <a:xfrm>
            <a:off x="1746811" y="3402096"/>
            <a:ext cx="1737050" cy="1741404"/>
            <a:chOff x="0" y="0"/>
            <a:chExt cx="2316067" cy="2321872"/>
          </a:xfrm>
        </p:grpSpPr>
        <p:sp>
          <p:nvSpPr>
            <p:cNvPr id="6" name="Freeform 6"/>
            <p:cNvSpPr/>
            <p:nvPr/>
          </p:nvSpPr>
          <p:spPr>
            <a:xfrm>
              <a:off x="0" y="0"/>
              <a:ext cx="2316067" cy="2321872"/>
            </a:xfrm>
            <a:custGeom>
              <a:avLst/>
              <a:gdLst/>
              <a:ahLst/>
              <a:cxnLst/>
              <a:rect l="l" t="t" r="r" b="b"/>
              <a:pathLst>
                <a:path w="2316067" h="2321872">
                  <a:moveTo>
                    <a:pt x="0" y="0"/>
                  </a:moveTo>
                  <a:lnTo>
                    <a:pt x="2316067" y="0"/>
                  </a:lnTo>
                  <a:lnTo>
                    <a:pt x="2316067" y="2321872"/>
                  </a:lnTo>
                  <a:lnTo>
                    <a:pt x="0" y="23218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943720" y="109321"/>
              <a:ext cx="428625" cy="2212551"/>
            </a:xfrm>
            <a:prstGeom prst="rect">
              <a:avLst/>
            </a:prstGeom>
          </p:spPr>
          <p:txBody>
            <a:bodyPr lIns="0" tIns="0" rIns="0" bIns="0" rtlCol="0" anchor="t">
              <a:spAutoFit/>
            </a:bodyPr>
            <a:lstStyle/>
            <a:p>
              <a:pPr algn="ctr">
                <a:lnSpc>
                  <a:spcPts val="12880"/>
                </a:lnSpc>
              </a:pPr>
              <a:r>
                <a:rPr lang="en-US" sz="9200" dirty="0">
                  <a:solidFill>
                    <a:srgbClr val="F5D9C5"/>
                  </a:solidFill>
                  <a:latin typeface="Veneer"/>
                </a:rPr>
                <a:t>1</a:t>
              </a:r>
            </a:p>
          </p:txBody>
        </p:sp>
      </p:grpSp>
      <p:grpSp>
        <p:nvGrpSpPr>
          <p:cNvPr id="8" name="Group 8"/>
          <p:cNvGrpSpPr/>
          <p:nvPr/>
        </p:nvGrpSpPr>
        <p:grpSpPr>
          <a:xfrm>
            <a:off x="4209817" y="4218151"/>
            <a:ext cx="3273318" cy="3208839"/>
            <a:chOff x="0" y="0"/>
            <a:chExt cx="4364424" cy="4278451"/>
          </a:xfrm>
        </p:grpSpPr>
        <p:pic>
          <p:nvPicPr>
            <p:cNvPr id="9" name="Picture 9"/>
            <p:cNvPicPr>
              <a:picLocks noChangeAspect="1"/>
            </p:cNvPicPr>
            <p:nvPr/>
          </p:nvPicPr>
          <p:blipFill>
            <a:blip r:embed="rId6"/>
            <a:srcRect t="984" b="984"/>
            <a:stretch>
              <a:fillRect/>
            </a:stretch>
          </p:blipFill>
          <p:spPr>
            <a:xfrm>
              <a:off x="0" y="0"/>
              <a:ext cx="4364424" cy="4278451"/>
            </a:xfrm>
            <a:prstGeom prst="rect">
              <a:avLst/>
            </a:prstGeom>
          </p:spPr>
        </p:pic>
      </p:grpSp>
      <p:grpSp>
        <p:nvGrpSpPr>
          <p:cNvPr id="10" name="Group 10"/>
          <p:cNvGrpSpPr/>
          <p:nvPr/>
        </p:nvGrpSpPr>
        <p:grpSpPr>
          <a:xfrm>
            <a:off x="7606960" y="4218151"/>
            <a:ext cx="3273318" cy="3208839"/>
            <a:chOff x="0" y="0"/>
            <a:chExt cx="4364424" cy="4278451"/>
          </a:xfrm>
        </p:grpSpPr>
        <p:pic>
          <p:nvPicPr>
            <p:cNvPr id="11" name="Picture 11"/>
            <p:cNvPicPr>
              <a:picLocks noChangeAspect="1"/>
            </p:cNvPicPr>
            <p:nvPr/>
          </p:nvPicPr>
          <p:blipFill>
            <a:blip r:embed="rId7"/>
            <a:srcRect t="984" b="984"/>
            <a:stretch>
              <a:fillRect/>
            </a:stretch>
          </p:blipFill>
          <p:spPr>
            <a:xfrm>
              <a:off x="0" y="0"/>
              <a:ext cx="4364424" cy="4278451"/>
            </a:xfrm>
            <a:prstGeom prst="rect">
              <a:avLst/>
            </a:prstGeom>
          </p:spPr>
        </p:pic>
      </p:grpSp>
      <p:grpSp>
        <p:nvGrpSpPr>
          <p:cNvPr id="12" name="Group 12"/>
          <p:cNvGrpSpPr/>
          <p:nvPr/>
        </p:nvGrpSpPr>
        <p:grpSpPr>
          <a:xfrm>
            <a:off x="11004103" y="4218151"/>
            <a:ext cx="3273318" cy="3208839"/>
            <a:chOff x="0" y="0"/>
            <a:chExt cx="4364424" cy="4278451"/>
          </a:xfrm>
        </p:grpSpPr>
        <p:pic>
          <p:nvPicPr>
            <p:cNvPr id="13" name="Picture 13"/>
            <p:cNvPicPr>
              <a:picLocks noChangeAspect="1"/>
            </p:cNvPicPr>
            <p:nvPr/>
          </p:nvPicPr>
          <p:blipFill>
            <a:blip r:embed="rId8"/>
            <a:srcRect t="984" b="984"/>
            <a:stretch>
              <a:fillRect/>
            </a:stretch>
          </p:blipFill>
          <p:spPr>
            <a:xfrm>
              <a:off x="0" y="0"/>
              <a:ext cx="4364424" cy="4278451"/>
            </a:xfrm>
            <a:prstGeom prst="rect">
              <a:avLst/>
            </a:prstGeom>
          </p:spPr>
        </p:pic>
      </p:grpSp>
      <p:grpSp>
        <p:nvGrpSpPr>
          <p:cNvPr id="14" name="Group 14"/>
          <p:cNvGrpSpPr/>
          <p:nvPr/>
        </p:nvGrpSpPr>
        <p:grpSpPr>
          <a:xfrm>
            <a:off x="7606960" y="855545"/>
            <a:ext cx="3273318" cy="3208839"/>
            <a:chOff x="0" y="0"/>
            <a:chExt cx="4364424" cy="4278451"/>
          </a:xfrm>
        </p:grpSpPr>
        <p:pic>
          <p:nvPicPr>
            <p:cNvPr id="15" name="Picture 15"/>
            <p:cNvPicPr>
              <a:picLocks noChangeAspect="1"/>
            </p:cNvPicPr>
            <p:nvPr/>
          </p:nvPicPr>
          <p:blipFill>
            <a:blip r:embed="rId9"/>
            <a:srcRect t="984" b="984"/>
            <a:stretch>
              <a:fillRect/>
            </a:stretch>
          </p:blipFill>
          <p:spPr>
            <a:xfrm>
              <a:off x="0" y="0"/>
              <a:ext cx="4364424" cy="4278451"/>
            </a:xfrm>
            <a:prstGeom prst="rect">
              <a:avLst/>
            </a:prstGeom>
          </p:spPr>
        </p:pic>
      </p:grpSp>
      <p:grpSp>
        <p:nvGrpSpPr>
          <p:cNvPr id="16" name="Group 16"/>
          <p:cNvGrpSpPr/>
          <p:nvPr/>
        </p:nvGrpSpPr>
        <p:grpSpPr>
          <a:xfrm>
            <a:off x="4209817" y="855545"/>
            <a:ext cx="3273318" cy="3208839"/>
            <a:chOff x="0" y="0"/>
            <a:chExt cx="4364424" cy="4278451"/>
          </a:xfrm>
        </p:grpSpPr>
        <p:pic>
          <p:nvPicPr>
            <p:cNvPr id="17" name="Picture 17"/>
            <p:cNvPicPr>
              <a:picLocks noChangeAspect="1"/>
            </p:cNvPicPr>
            <p:nvPr/>
          </p:nvPicPr>
          <p:blipFill>
            <a:blip r:embed="rId10"/>
            <a:srcRect t="984" b="984"/>
            <a:stretch>
              <a:fillRect/>
            </a:stretch>
          </p:blipFill>
          <p:spPr>
            <a:xfrm>
              <a:off x="0" y="0"/>
              <a:ext cx="4364424" cy="4278451"/>
            </a:xfrm>
            <a:prstGeom prst="rect">
              <a:avLst/>
            </a:prstGeom>
          </p:spPr>
        </p:pic>
      </p:grpSp>
      <p:sp>
        <p:nvSpPr>
          <p:cNvPr id="18" name="TextBox 18"/>
          <p:cNvSpPr txBox="1"/>
          <p:nvPr/>
        </p:nvSpPr>
        <p:spPr>
          <a:xfrm>
            <a:off x="4209817" y="7437955"/>
            <a:ext cx="2514957" cy="436878"/>
          </a:xfrm>
          <a:prstGeom prst="rect">
            <a:avLst/>
          </a:prstGeom>
        </p:spPr>
        <p:txBody>
          <a:bodyPr lIns="0" tIns="0" rIns="0" bIns="0" rtlCol="0" anchor="t">
            <a:spAutoFit/>
          </a:bodyPr>
          <a:lstStyle/>
          <a:p>
            <a:pPr algn="ctr">
              <a:lnSpc>
                <a:spcPts val="3220"/>
              </a:lnSpc>
            </a:pPr>
            <a:r>
              <a:rPr lang="en-US" sz="2300" dirty="0">
                <a:solidFill>
                  <a:srgbClr val="000000"/>
                </a:solidFill>
                <a:latin typeface="Calibri"/>
              </a:rPr>
              <a:t>Soumya, 23, Somalia​</a:t>
            </a:r>
          </a:p>
        </p:txBody>
      </p:sp>
      <p:sp>
        <p:nvSpPr>
          <p:cNvPr id="19" name="TextBox 19"/>
          <p:cNvSpPr txBox="1"/>
          <p:nvPr/>
        </p:nvSpPr>
        <p:spPr>
          <a:xfrm>
            <a:off x="11004103" y="18617"/>
            <a:ext cx="3151899" cy="836928"/>
          </a:xfrm>
          <a:prstGeom prst="rect">
            <a:avLst/>
          </a:prstGeom>
        </p:spPr>
        <p:txBody>
          <a:bodyPr lIns="0" tIns="0" rIns="0" bIns="0" rtlCol="0" anchor="t">
            <a:spAutoFit/>
          </a:bodyPr>
          <a:lstStyle/>
          <a:p>
            <a:pPr>
              <a:lnSpc>
                <a:spcPts val="3220"/>
              </a:lnSpc>
            </a:pPr>
            <a:r>
              <a:rPr lang="en-US" sz="2300">
                <a:solidFill>
                  <a:srgbClr val="000000"/>
                </a:solidFill>
                <a:latin typeface="Calibri"/>
              </a:rPr>
              <a:t>Heydi, Lesly, Yoselin, Vidalia, Guatemala​</a:t>
            </a:r>
          </a:p>
        </p:txBody>
      </p:sp>
      <p:sp>
        <p:nvSpPr>
          <p:cNvPr id="20" name="TextBox 20"/>
          <p:cNvSpPr txBox="1"/>
          <p:nvPr/>
        </p:nvSpPr>
        <p:spPr>
          <a:xfrm>
            <a:off x="11004103" y="7437955"/>
            <a:ext cx="2453521" cy="436878"/>
          </a:xfrm>
          <a:prstGeom prst="rect">
            <a:avLst/>
          </a:prstGeom>
        </p:spPr>
        <p:txBody>
          <a:bodyPr lIns="0" tIns="0" rIns="0" bIns="0" rtlCol="0" anchor="t">
            <a:spAutoFit/>
          </a:bodyPr>
          <a:lstStyle/>
          <a:p>
            <a:pPr algn="ctr">
              <a:lnSpc>
                <a:spcPts val="3220"/>
              </a:lnSpc>
            </a:pPr>
            <a:r>
              <a:rPr lang="en-US" sz="2300" dirty="0">
                <a:solidFill>
                  <a:srgbClr val="000000"/>
                </a:solidFill>
                <a:latin typeface="Calibri"/>
              </a:rPr>
              <a:t>Fatima, 21, Lebanon​</a:t>
            </a:r>
          </a:p>
        </p:txBody>
      </p:sp>
      <p:sp>
        <p:nvSpPr>
          <p:cNvPr id="21" name="TextBox 21"/>
          <p:cNvSpPr txBox="1"/>
          <p:nvPr/>
        </p:nvSpPr>
        <p:spPr>
          <a:xfrm>
            <a:off x="4209817" y="389456"/>
            <a:ext cx="2225635" cy="436878"/>
          </a:xfrm>
          <a:prstGeom prst="rect">
            <a:avLst/>
          </a:prstGeom>
        </p:spPr>
        <p:txBody>
          <a:bodyPr lIns="0" tIns="0" rIns="0" bIns="0" rtlCol="0" anchor="t">
            <a:spAutoFit/>
          </a:bodyPr>
          <a:lstStyle/>
          <a:p>
            <a:pPr algn="ctr">
              <a:lnSpc>
                <a:spcPts val="3220"/>
              </a:lnSpc>
            </a:pPr>
            <a:r>
              <a:rPr lang="en-US" sz="2300">
                <a:solidFill>
                  <a:srgbClr val="000000"/>
                </a:solidFill>
                <a:latin typeface="Calibri"/>
              </a:rPr>
              <a:t>Oilean, 23, Ireland​​</a:t>
            </a:r>
          </a:p>
        </p:txBody>
      </p:sp>
      <p:sp>
        <p:nvSpPr>
          <p:cNvPr id="22" name="TextBox 22"/>
          <p:cNvSpPr txBox="1"/>
          <p:nvPr/>
        </p:nvSpPr>
        <p:spPr>
          <a:xfrm>
            <a:off x="7606960" y="389456"/>
            <a:ext cx="2310646" cy="436878"/>
          </a:xfrm>
          <a:prstGeom prst="rect">
            <a:avLst/>
          </a:prstGeom>
        </p:spPr>
        <p:txBody>
          <a:bodyPr lIns="0" tIns="0" rIns="0" bIns="0" rtlCol="0" anchor="t">
            <a:spAutoFit/>
          </a:bodyPr>
          <a:lstStyle/>
          <a:p>
            <a:pPr algn="ctr">
              <a:lnSpc>
                <a:spcPts val="3220"/>
              </a:lnSpc>
            </a:pPr>
            <a:r>
              <a:rPr lang="en-US" sz="2300">
                <a:solidFill>
                  <a:srgbClr val="000000"/>
                </a:solidFill>
                <a:latin typeface="Calibri"/>
              </a:rPr>
              <a:t>Rahimat, 18, Nepal​</a:t>
            </a:r>
          </a:p>
        </p:txBody>
      </p:sp>
      <p:sp>
        <p:nvSpPr>
          <p:cNvPr id="23" name="TextBox 23"/>
          <p:cNvSpPr txBox="1"/>
          <p:nvPr/>
        </p:nvSpPr>
        <p:spPr>
          <a:xfrm>
            <a:off x="7606960" y="7426990"/>
            <a:ext cx="3273318" cy="436878"/>
          </a:xfrm>
          <a:prstGeom prst="rect">
            <a:avLst/>
          </a:prstGeom>
        </p:spPr>
        <p:txBody>
          <a:bodyPr lIns="0" tIns="0" rIns="0" bIns="0" rtlCol="0" anchor="t">
            <a:spAutoFit/>
          </a:bodyPr>
          <a:lstStyle/>
          <a:p>
            <a:pPr>
              <a:lnSpc>
                <a:spcPts val="3220"/>
              </a:lnSpc>
            </a:pPr>
            <a:r>
              <a:rPr lang="en-US" sz="2300" dirty="0">
                <a:solidFill>
                  <a:srgbClr val="000000"/>
                </a:solidFill>
                <a:latin typeface="Calibri"/>
              </a:rPr>
              <a:t>Blessing, 17, Sierra Leone​</a:t>
            </a:r>
          </a:p>
        </p:txBody>
      </p:sp>
      <p:sp>
        <p:nvSpPr>
          <p:cNvPr id="25" name="Freeform 4">
            <a:extLst>
              <a:ext uri="{FF2B5EF4-FFF2-40B4-BE49-F238E27FC236}">
                <a16:creationId xmlns:a16="http://schemas.microsoft.com/office/drawing/2014/main" id="{2C8342EC-A9EF-AFAA-BC50-411EC865CB68}"/>
              </a:ext>
            </a:extLst>
          </p:cNvPr>
          <p:cNvSpPr/>
          <p:nvPr/>
        </p:nvSpPr>
        <p:spPr>
          <a:xfrm>
            <a:off x="13681685" y="9065621"/>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Freeform 2"/>
          <p:cNvSpPr/>
          <p:nvPr/>
        </p:nvSpPr>
        <p:spPr>
          <a:xfrm>
            <a:off x="1502223" y="4092698"/>
            <a:ext cx="1737050" cy="1741404"/>
          </a:xfrm>
          <a:custGeom>
            <a:avLst/>
            <a:gdLst/>
            <a:ahLst/>
            <a:cxnLst/>
            <a:rect l="l" t="t" r="r" b="b"/>
            <a:pathLst>
              <a:path w="1737050" h="1741404">
                <a:moveTo>
                  <a:pt x="0" y="0"/>
                </a:moveTo>
                <a:lnTo>
                  <a:pt x="1737051" y="0"/>
                </a:lnTo>
                <a:lnTo>
                  <a:pt x="1737051" y="1741404"/>
                </a:lnTo>
                <a:lnTo>
                  <a:pt x="0" y="17414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4570988" y="3225879"/>
            <a:ext cx="6093096" cy="3375423"/>
            <a:chOff x="0" y="-153530"/>
            <a:chExt cx="1604766" cy="889000"/>
          </a:xfrm>
        </p:grpSpPr>
        <p:sp>
          <p:nvSpPr>
            <p:cNvPr id="4" name="Freeform 4"/>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5" name="TextBox 5"/>
            <p:cNvSpPr txBox="1"/>
            <p:nvPr/>
          </p:nvSpPr>
          <p:spPr>
            <a:xfrm>
              <a:off x="535" y="-153530"/>
              <a:ext cx="1596030" cy="889000"/>
            </a:xfrm>
            <a:prstGeom prst="rect">
              <a:avLst/>
            </a:prstGeom>
          </p:spPr>
          <p:txBody>
            <a:bodyPr lIns="50800" tIns="50800" rIns="50800" bIns="50800" rtlCol="0" anchor="ctr"/>
            <a:lstStyle/>
            <a:p>
              <a:pPr algn="ctr">
                <a:lnSpc>
                  <a:spcPts val="2520"/>
                </a:lnSpc>
              </a:pPr>
              <a:r>
                <a:rPr lang="en-US" sz="1800" dirty="0">
                  <a:solidFill>
                    <a:srgbClr val="F5D9C5"/>
                  </a:solidFill>
                  <a:latin typeface="Calibri"/>
                </a:rPr>
                <a:t> Our eye-opening new report explores what it’s like to be an adolescent girl or young woman activist in 2023. We found that 17% have feared for their safety while carrying out their work. Despite this, nearly all say campaigning has had a positive impact on their lives. </a:t>
              </a:r>
              <a:r>
                <a:rPr lang="en-US" sz="1800" dirty="0">
                  <a:solidFill>
                    <a:srgbClr val="F5D9C5"/>
                  </a:solidFill>
                  <a:latin typeface="Calibri"/>
                  <a:hlinkClick r:id="rId4" action="ppaction://hlinkfile"/>
                </a:rPr>
                <a:t>Read more </a:t>
              </a:r>
              <a:r>
                <a:rPr lang="en-US" sz="1800" dirty="0">
                  <a:solidFill>
                    <a:srgbClr val="F5D9C5"/>
                  </a:solidFill>
                  <a:latin typeface="Calibri"/>
                </a:rPr>
                <a:t>#DayOfTheGirl. </a:t>
              </a:r>
            </a:p>
          </p:txBody>
        </p:sp>
      </p:grpSp>
      <p:grpSp>
        <p:nvGrpSpPr>
          <p:cNvPr id="6" name="Group 6"/>
          <p:cNvGrpSpPr/>
          <p:nvPr/>
        </p:nvGrpSpPr>
        <p:grpSpPr>
          <a:xfrm>
            <a:off x="11046065" y="3320121"/>
            <a:ext cx="6101841" cy="3339258"/>
            <a:chOff x="-2303" y="-128709"/>
            <a:chExt cx="1607069" cy="879475"/>
          </a:xfrm>
        </p:grpSpPr>
        <p:sp>
          <p:nvSpPr>
            <p:cNvPr id="7" name="Freeform 7"/>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8" name="TextBox 8"/>
            <p:cNvSpPr txBox="1"/>
            <p:nvPr/>
          </p:nvSpPr>
          <p:spPr>
            <a:xfrm>
              <a:off x="-2303" y="-128709"/>
              <a:ext cx="1604766" cy="879475"/>
            </a:xfrm>
            <a:prstGeom prst="rect">
              <a:avLst/>
            </a:prstGeom>
          </p:spPr>
          <p:txBody>
            <a:bodyPr lIns="50800" tIns="50800" rIns="50800" bIns="50800" rtlCol="0" anchor="ctr"/>
            <a:lstStyle/>
            <a:p>
              <a:pPr algn="ctr">
                <a:lnSpc>
                  <a:spcPts val="2100"/>
                </a:lnSpc>
              </a:pPr>
              <a:r>
                <a:rPr lang="en-US" sz="1500" dirty="0">
                  <a:solidFill>
                    <a:srgbClr val="F5D9C5"/>
                  </a:solidFill>
                  <a:latin typeface="Calibri"/>
                </a:rPr>
                <a:t>Girl activists around the 🌎 are speaking up on issues that are important to them and changing their communities for the better. But being a girl activist is not easy. All too often they are ignored, or worse, harassed or </a:t>
              </a:r>
              <a:r>
                <a:rPr lang="en-US" sz="1500" dirty="0" err="1">
                  <a:solidFill>
                    <a:srgbClr val="F5D9C5"/>
                  </a:solidFill>
                  <a:latin typeface="Calibri"/>
                </a:rPr>
                <a:t>ostracised</a:t>
              </a:r>
              <a:r>
                <a:rPr lang="en-US" sz="1500" dirty="0">
                  <a:solidFill>
                    <a:srgbClr val="F5D9C5"/>
                  </a:solidFill>
                  <a:latin typeface="Calibri"/>
                </a:rPr>
                <a:t>. This #DayOfTheGirl, we stand with girls and young women as they call for powerholders to play their part in supporting girl activists to create a better world. This is what they want to see . (Insert the 4 report recommendation graphics as a carousel) </a:t>
              </a:r>
            </a:p>
          </p:txBody>
        </p:sp>
      </p:grpSp>
      <p:grpSp>
        <p:nvGrpSpPr>
          <p:cNvPr id="9" name="Group 9"/>
          <p:cNvGrpSpPr/>
          <p:nvPr/>
        </p:nvGrpSpPr>
        <p:grpSpPr>
          <a:xfrm>
            <a:off x="4570988" y="6076157"/>
            <a:ext cx="6093096" cy="3375423"/>
            <a:chOff x="0" y="-133293"/>
            <a:chExt cx="1604766" cy="889000"/>
          </a:xfrm>
        </p:grpSpPr>
        <p:sp>
          <p:nvSpPr>
            <p:cNvPr id="10" name="Freeform 10"/>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11" name="TextBox 11"/>
            <p:cNvSpPr txBox="1"/>
            <p:nvPr/>
          </p:nvSpPr>
          <p:spPr>
            <a:xfrm>
              <a:off x="2753" y="-133293"/>
              <a:ext cx="1596030" cy="889000"/>
            </a:xfrm>
            <a:prstGeom prst="rect">
              <a:avLst/>
            </a:prstGeom>
          </p:spPr>
          <p:txBody>
            <a:bodyPr lIns="50800" tIns="50800" rIns="50800" bIns="50800" rtlCol="0" anchor="ctr"/>
            <a:lstStyle/>
            <a:p>
              <a:pPr algn="ctr">
                <a:lnSpc>
                  <a:spcPts val="2520"/>
                </a:lnSpc>
              </a:pPr>
              <a:r>
                <a:rPr lang="en-US" sz="1800" dirty="0">
                  <a:solidFill>
                    <a:srgbClr val="F5D9C5"/>
                  </a:solidFill>
                  <a:latin typeface="Calibri"/>
                </a:rPr>
                <a:t>This #IDG2023, we’re standing with girls and young women activists as they share stories around the barriers they face, and what motivates them to keep going. Here are their recommendations for how we can all support girl-led activism #GirlsGetEqual. (Insert the 4 report recommendation graphics as a carousel.)</a:t>
              </a:r>
            </a:p>
          </p:txBody>
        </p:sp>
      </p:grpSp>
      <p:grpSp>
        <p:nvGrpSpPr>
          <p:cNvPr id="12" name="Group 12"/>
          <p:cNvGrpSpPr/>
          <p:nvPr/>
        </p:nvGrpSpPr>
        <p:grpSpPr>
          <a:xfrm>
            <a:off x="11054809" y="6076157"/>
            <a:ext cx="6093096" cy="3339258"/>
            <a:chOff x="0" y="-133293"/>
            <a:chExt cx="1604766" cy="879475"/>
          </a:xfrm>
        </p:grpSpPr>
        <p:sp>
          <p:nvSpPr>
            <p:cNvPr id="13" name="Freeform 13"/>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14" name="TextBox 14"/>
            <p:cNvSpPr txBox="1"/>
            <p:nvPr/>
          </p:nvSpPr>
          <p:spPr>
            <a:xfrm>
              <a:off x="31853" y="-133293"/>
              <a:ext cx="1503655" cy="879475"/>
            </a:xfrm>
            <a:prstGeom prst="rect">
              <a:avLst/>
            </a:prstGeom>
          </p:spPr>
          <p:txBody>
            <a:bodyPr lIns="50800" tIns="50800" rIns="50800" bIns="50800" rtlCol="0" anchor="ctr"/>
            <a:lstStyle/>
            <a:p>
              <a:pPr algn="ctr">
                <a:lnSpc>
                  <a:spcPts val="2380"/>
                </a:lnSpc>
              </a:pPr>
              <a:r>
                <a:rPr lang="en-US" sz="1700" dirty="0">
                  <a:solidFill>
                    <a:srgbClr val="F5D9C5"/>
                  </a:solidFill>
                  <a:latin typeface="Calibri"/>
                </a:rPr>
                <a:t>Exciting news!  </a:t>
              </a:r>
              <a:r>
                <a:rPr lang="en-US" sz="1700" dirty="0">
                  <a:solidFill>
                    <a:srgbClr val="F5D9C5"/>
                  </a:solidFill>
                  <a:latin typeface="Calibri"/>
                  <a:hlinkClick r:id="rId4" action="ppaction://hlinkfile"/>
                </a:rPr>
                <a:t>Our new report </a:t>
              </a:r>
              <a:r>
                <a:rPr lang="en-US" sz="1700" dirty="0">
                  <a:solidFill>
                    <a:srgbClr val="F5D9C5"/>
                  </a:solidFill>
                  <a:latin typeface="Calibri"/>
                </a:rPr>
                <a:t>explores what it’s like to be an adolescent girl or young woman activist in 2023. It found that #GenderEquality is the single most important issue for them. For more on their recommendations and how we can support them to create a better world, see 👇.</a:t>
              </a:r>
            </a:p>
          </p:txBody>
        </p:sp>
      </p:grpSp>
      <p:grpSp>
        <p:nvGrpSpPr>
          <p:cNvPr id="15" name="Group 15"/>
          <p:cNvGrpSpPr/>
          <p:nvPr/>
        </p:nvGrpSpPr>
        <p:grpSpPr>
          <a:xfrm>
            <a:off x="4570988" y="1032916"/>
            <a:ext cx="6093096" cy="2309173"/>
            <a:chOff x="0" y="0"/>
            <a:chExt cx="1604766" cy="608177"/>
          </a:xfrm>
        </p:grpSpPr>
        <p:sp>
          <p:nvSpPr>
            <p:cNvPr id="16" name="Freeform 16"/>
            <p:cNvSpPr/>
            <p:nvPr/>
          </p:nvSpPr>
          <p:spPr>
            <a:xfrm>
              <a:off x="0"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17" name="TextBox 17"/>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18" name="Group 18"/>
          <p:cNvGrpSpPr/>
          <p:nvPr/>
        </p:nvGrpSpPr>
        <p:grpSpPr>
          <a:xfrm>
            <a:off x="11030012" y="578973"/>
            <a:ext cx="6093096" cy="3375423"/>
            <a:chOff x="-6531" y="-119557"/>
            <a:chExt cx="1604766" cy="889000"/>
          </a:xfrm>
        </p:grpSpPr>
        <p:sp>
          <p:nvSpPr>
            <p:cNvPr id="19" name="Freeform 19"/>
            <p:cNvSpPr/>
            <p:nvPr/>
          </p:nvSpPr>
          <p:spPr>
            <a:xfrm>
              <a:off x="-6531" y="0"/>
              <a:ext cx="1604766" cy="608177"/>
            </a:xfrm>
            <a:custGeom>
              <a:avLst/>
              <a:gdLst/>
              <a:ahLst/>
              <a:cxnLst/>
              <a:rect l="l" t="t" r="r" b="b"/>
              <a:pathLst>
                <a:path w="1604766" h="608177">
                  <a:moveTo>
                    <a:pt x="64801" y="0"/>
                  </a:moveTo>
                  <a:lnTo>
                    <a:pt x="1539965" y="0"/>
                  </a:lnTo>
                  <a:cubicBezTo>
                    <a:pt x="1557151" y="0"/>
                    <a:pt x="1573634" y="6827"/>
                    <a:pt x="1585786" y="18980"/>
                  </a:cubicBezTo>
                  <a:cubicBezTo>
                    <a:pt x="1597939" y="31132"/>
                    <a:pt x="1604766" y="47615"/>
                    <a:pt x="1604766" y="64801"/>
                  </a:cubicBezTo>
                  <a:lnTo>
                    <a:pt x="1604766" y="543376"/>
                  </a:lnTo>
                  <a:cubicBezTo>
                    <a:pt x="1604766" y="560563"/>
                    <a:pt x="1597939" y="577045"/>
                    <a:pt x="1585786" y="589197"/>
                  </a:cubicBezTo>
                  <a:cubicBezTo>
                    <a:pt x="1573634" y="601350"/>
                    <a:pt x="1557151" y="608177"/>
                    <a:pt x="1539965" y="608177"/>
                  </a:cubicBezTo>
                  <a:lnTo>
                    <a:pt x="64801" y="608177"/>
                  </a:lnTo>
                  <a:cubicBezTo>
                    <a:pt x="47615" y="608177"/>
                    <a:pt x="31132" y="601350"/>
                    <a:pt x="18980" y="589197"/>
                  </a:cubicBezTo>
                  <a:cubicBezTo>
                    <a:pt x="6827" y="577045"/>
                    <a:pt x="0" y="560563"/>
                    <a:pt x="0" y="543376"/>
                  </a:cubicBezTo>
                  <a:lnTo>
                    <a:pt x="0" y="64801"/>
                  </a:lnTo>
                  <a:cubicBezTo>
                    <a:pt x="0" y="47615"/>
                    <a:pt x="6827" y="31132"/>
                    <a:pt x="18980" y="18980"/>
                  </a:cubicBezTo>
                  <a:cubicBezTo>
                    <a:pt x="31132" y="6827"/>
                    <a:pt x="47615" y="0"/>
                    <a:pt x="64801" y="0"/>
                  </a:cubicBezTo>
                  <a:close/>
                </a:path>
              </a:pathLst>
            </a:custGeom>
            <a:solidFill>
              <a:srgbClr val="F55D98"/>
            </a:solidFill>
          </p:spPr>
          <p:txBody>
            <a:bodyPr/>
            <a:lstStyle/>
            <a:p>
              <a:endParaRPr lang="en-GB"/>
            </a:p>
          </p:txBody>
        </p:sp>
        <p:sp>
          <p:nvSpPr>
            <p:cNvPr id="20" name="TextBox 20"/>
            <p:cNvSpPr txBox="1"/>
            <p:nvPr/>
          </p:nvSpPr>
          <p:spPr>
            <a:xfrm>
              <a:off x="26117" y="-119557"/>
              <a:ext cx="1509391" cy="889000"/>
            </a:xfrm>
            <a:prstGeom prst="rect">
              <a:avLst/>
            </a:prstGeom>
          </p:spPr>
          <p:txBody>
            <a:bodyPr lIns="50800" tIns="50800" rIns="50800" bIns="50800" rtlCol="0" anchor="ctr"/>
            <a:lstStyle/>
            <a:p>
              <a:pPr algn="ctr">
                <a:lnSpc>
                  <a:spcPts val="2519"/>
                </a:lnSpc>
              </a:pPr>
              <a:r>
                <a:rPr lang="en-US" sz="1799" dirty="0">
                  <a:solidFill>
                    <a:srgbClr val="F5D9C5"/>
                  </a:solidFill>
                  <a:latin typeface="Calibri"/>
                </a:rPr>
                <a:t>Exciting news! Our new report explores what it’s like to be a young female activist in 2023. Over a thousand have shared their experiences, whether they feel safe and their motivations. </a:t>
              </a:r>
              <a:r>
                <a:rPr lang="en-US" sz="1799" dirty="0">
                  <a:solidFill>
                    <a:srgbClr val="F5D9C5"/>
                  </a:solidFill>
                  <a:latin typeface="Calibri"/>
                  <a:hlinkClick r:id="rId4" action="ppaction://hlinkfile"/>
                </a:rPr>
                <a:t>Read more </a:t>
              </a:r>
              <a:r>
                <a:rPr lang="en-US" sz="1799" dirty="0">
                  <a:solidFill>
                    <a:srgbClr val="F5D9C5"/>
                  </a:solidFill>
                  <a:latin typeface="Calibri"/>
                </a:rPr>
                <a:t>#DayOfTheGirl. </a:t>
              </a:r>
            </a:p>
          </p:txBody>
        </p:sp>
      </p:grpSp>
      <p:sp>
        <p:nvSpPr>
          <p:cNvPr id="21" name="Freeform 21"/>
          <p:cNvSpPr/>
          <p:nvPr/>
        </p:nvSpPr>
        <p:spPr>
          <a:xfrm>
            <a:off x="3940695" y="7943319"/>
            <a:ext cx="471209" cy="471209"/>
          </a:xfrm>
          <a:custGeom>
            <a:avLst/>
            <a:gdLst/>
            <a:ahLst/>
            <a:cxnLst/>
            <a:rect l="l" t="t" r="r" b="b"/>
            <a:pathLst>
              <a:path w="471209" h="471209">
                <a:moveTo>
                  <a:pt x="0" y="0"/>
                </a:moveTo>
                <a:lnTo>
                  <a:pt x="471209" y="0"/>
                </a:lnTo>
                <a:lnTo>
                  <a:pt x="471209" y="471209"/>
                </a:lnTo>
                <a:lnTo>
                  <a:pt x="0" y="4712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22" name="Freeform 22"/>
          <p:cNvSpPr/>
          <p:nvPr/>
        </p:nvSpPr>
        <p:spPr>
          <a:xfrm>
            <a:off x="3918225" y="7115456"/>
            <a:ext cx="516148" cy="516148"/>
          </a:xfrm>
          <a:custGeom>
            <a:avLst/>
            <a:gdLst/>
            <a:ahLst/>
            <a:cxnLst/>
            <a:rect l="l" t="t" r="r" b="b"/>
            <a:pathLst>
              <a:path w="516148" h="516148">
                <a:moveTo>
                  <a:pt x="0" y="0"/>
                </a:moveTo>
                <a:lnTo>
                  <a:pt x="516148" y="0"/>
                </a:lnTo>
                <a:lnTo>
                  <a:pt x="516148" y="516148"/>
                </a:lnTo>
                <a:lnTo>
                  <a:pt x="0" y="516148"/>
                </a:lnTo>
                <a:lnTo>
                  <a:pt x="0" y="0"/>
                </a:lnTo>
                <a:close/>
              </a:path>
            </a:pathLst>
          </a:custGeom>
          <a:blipFill>
            <a:blip r:embed="rId7"/>
            <a:stretch>
              <a:fillRect/>
            </a:stretch>
          </a:blipFill>
        </p:spPr>
        <p:txBody>
          <a:bodyPr/>
          <a:lstStyle/>
          <a:p>
            <a:endParaRPr lang="en-GB"/>
          </a:p>
        </p:txBody>
      </p:sp>
      <p:sp>
        <p:nvSpPr>
          <p:cNvPr id="23" name="Freeform 23"/>
          <p:cNvSpPr/>
          <p:nvPr/>
        </p:nvSpPr>
        <p:spPr>
          <a:xfrm>
            <a:off x="3949852" y="4736952"/>
            <a:ext cx="452895" cy="452895"/>
          </a:xfrm>
          <a:custGeom>
            <a:avLst/>
            <a:gdLst/>
            <a:ahLst/>
            <a:cxnLst/>
            <a:rect l="l" t="t" r="r" b="b"/>
            <a:pathLst>
              <a:path w="452895" h="452895">
                <a:moveTo>
                  <a:pt x="0" y="0"/>
                </a:moveTo>
                <a:lnTo>
                  <a:pt x="452895" y="0"/>
                </a:lnTo>
                <a:lnTo>
                  <a:pt x="452895" y="452895"/>
                </a:lnTo>
                <a:lnTo>
                  <a:pt x="0" y="4528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4" name="Freeform 24"/>
          <p:cNvSpPr/>
          <p:nvPr/>
        </p:nvSpPr>
        <p:spPr>
          <a:xfrm>
            <a:off x="3886599" y="1897801"/>
            <a:ext cx="579401" cy="579401"/>
          </a:xfrm>
          <a:custGeom>
            <a:avLst/>
            <a:gdLst/>
            <a:ahLst/>
            <a:cxnLst/>
            <a:rect l="l" t="t" r="r" b="b"/>
            <a:pathLst>
              <a:path w="579401" h="579401">
                <a:moveTo>
                  <a:pt x="0" y="0"/>
                </a:moveTo>
                <a:lnTo>
                  <a:pt x="579401" y="0"/>
                </a:lnTo>
                <a:lnTo>
                  <a:pt x="579401" y="579401"/>
                </a:lnTo>
                <a:lnTo>
                  <a:pt x="0" y="579401"/>
                </a:lnTo>
                <a:lnTo>
                  <a:pt x="0" y="0"/>
                </a:lnTo>
                <a:close/>
              </a:path>
            </a:pathLst>
          </a:custGeom>
          <a:blipFill>
            <a:blip r:embed="rId10"/>
            <a:stretch>
              <a:fillRect/>
            </a:stretch>
          </a:blipFill>
        </p:spPr>
        <p:txBody>
          <a:bodyPr/>
          <a:lstStyle/>
          <a:p>
            <a:endParaRPr lang="en-GB"/>
          </a:p>
        </p:txBody>
      </p:sp>
      <p:sp>
        <p:nvSpPr>
          <p:cNvPr id="25" name="TextBox 25"/>
          <p:cNvSpPr txBox="1"/>
          <p:nvPr/>
        </p:nvSpPr>
        <p:spPr>
          <a:xfrm>
            <a:off x="2011805" y="4119018"/>
            <a:ext cx="717886" cy="1747519"/>
          </a:xfrm>
          <a:prstGeom prst="rect">
            <a:avLst/>
          </a:prstGeom>
        </p:spPr>
        <p:txBody>
          <a:bodyPr lIns="0" tIns="0" rIns="0" bIns="0" rtlCol="0" anchor="t">
            <a:spAutoFit/>
          </a:bodyPr>
          <a:lstStyle/>
          <a:p>
            <a:pPr algn="ctr">
              <a:lnSpc>
                <a:spcPts val="12880"/>
              </a:lnSpc>
            </a:pPr>
            <a:r>
              <a:rPr lang="en-US" sz="9200" dirty="0">
                <a:solidFill>
                  <a:srgbClr val="F5D9C5"/>
                </a:solidFill>
                <a:latin typeface="Veneer"/>
              </a:rPr>
              <a:t>2</a:t>
            </a:r>
          </a:p>
        </p:txBody>
      </p:sp>
      <p:sp>
        <p:nvSpPr>
          <p:cNvPr id="26" name="TextBox 26"/>
          <p:cNvSpPr txBox="1"/>
          <p:nvPr/>
        </p:nvSpPr>
        <p:spPr>
          <a:xfrm>
            <a:off x="4744298" y="1628306"/>
            <a:ext cx="5815850" cy="1287778"/>
          </a:xfrm>
          <a:prstGeom prst="rect">
            <a:avLst/>
          </a:prstGeom>
        </p:spPr>
        <p:txBody>
          <a:bodyPr lIns="0" tIns="0" rIns="0" bIns="0" rtlCol="0" anchor="t">
            <a:spAutoFit/>
          </a:bodyPr>
          <a:lstStyle/>
          <a:p>
            <a:pPr algn="ctr">
              <a:lnSpc>
                <a:spcPts val="2520"/>
              </a:lnSpc>
            </a:pPr>
            <a:r>
              <a:rPr lang="en-US" sz="1800" dirty="0">
                <a:solidFill>
                  <a:srgbClr val="F5D9C5"/>
                </a:solidFill>
                <a:latin typeface="Calibri"/>
                <a:hlinkClick r:id="rId4" action="ppaction://hlinkfile"/>
              </a:rPr>
              <a:t>Our State of the World’s Girls Report </a:t>
            </a:r>
            <a:r>
              <a:rPr lang="en-US" sz="1800" dirty="0">
                <a:solidFill>
                  <a:srgbClr val="F5D9C5"/>
                </a:solidFill>
                <a:latin typeface="Calibri"/>
              </a:rPr>
              <a:t>is out now. It looks at the barrier's girl and young women activists face and the motivation and inspiration that drives them forward #DayOfTheGirl. </a:t>
            </a:r>
          </a:p>
        </p:txBody>
      </p:sp>
      <p:sp>
        <p:nvSpPr>
          <p:cNvPr id="27" name="TextBox 27"/>
          <p:cNvSpPr txBox="1"/>
          <p:nvPr/>
        </p:nvSpPr>
        <p:spPr>
          <a:xfrm>
            <a:off x="-1625311" y="9153525"/>
            <a:ext cx="24977542" cy="495933"/>
          </a:xfrm>
          <a:prstGeom prst="rect">
            <a:avLst/>
          </a:prstGeom>
        </p:spPr>
        <p:txBody>
          <a:bodyPr lIns="0" tIns="0" rIns="0" bIns="0" rtlCol="0" anchor="t">
            <a:spAutoFit/>
          </a:bodyPr>
          <a:lstStyle/>
          <a:p>
            <a:pPr algn="ctr">
              <a:lnSpc>
                <a:spcPts val="3640"/>
              </a:lnSpc>
            </a:pPr>
            <a:r>
              <a:rPr lang="en-US" sz="2600">
                <a:solidFill>
                  <a:srgbClr val="F5D9C5"/>
                </a:solidFill>
                <a:latin typeface="Calibri"/>
              </a:rPr>
              <a:t>#IDG2023 #DayOfTheGirl #InternationalDayOfTheGirl #GirlsGetEqual</a:t>
            </a:r>
          </a:p>
        </p:txBody>
      </p:sp>
      <p:sp>
        <p:nvSpPr>
          <p:cNvPr id="28" name="TextBox 28"/>
          <p:cNvSpPr txBox="1"/>
          <p:nvPr/>
        </p:nvSpPr>
        <p:spPr>
          <a:xfrm>
            <a:off x="3641910" y="238342"/>
            <a:ext cx="14443099" cy="855831"/>
          </a:xfrm>
          <a:prstGeom prst="rect">
            <a:avLst/>
          </a:prstGeom>
        </p:spPr>
        <p:txBody>
          <a:bodyPr lIns="0" tIns="0" rIns="0" bIns="0" rtlCol="0" anchor="t">
            <a:spAutoFit/>
          </a:bodyPr>
          <a:lstStyle/>
          <a:p>
            <a:pPr algn="ctr">
              <a:lnSpc>
                <a:spcPts val="3780"/>
              </a:lnSpc>
            </a:pPr>
            <a:r>
              <a:rPr lang="en-US" sz="2700" dirty="0">
                <a:solidFill>
                  <a:srgbClr val="F5D9C5"/>
                </a:solidFill>
                <a:latin typeface="Veneer"/>
              </a:rPr>
              <a:t>Want to promote the State of the World Girls through social media? Here are some messages for each platform.</a:t>
            </a:r>
          </a:p>
          <a:p>
            <a:pPr algn="ctr">
              <a:lnSpc>
                <a:spcPts val="2660"/>
              </a:lnSpc>
            </a:pPr>
            <a:r>
              <a:rPr lang="en-US" sz="1900" dirty="0">
                <a:solidFill>
                  <a:srgbClr val="F5D9C5"/>
                </a:solidFill>
                <a:latin typeface="Canva Sans Bold"/>
              </a:rPr>
              <a:t>  </a:t>
            </a:r>
          </a:p>
        </p:txBody>
      </p:sp>
      <p:sp>
        <p:nvSpPr>
          <p:cNvPr id="29" name="Freeform 29"/>
          <p:cNvSpPr/>
          <p:nvPr/>
        </p:nvSpPr>
        <p:spPr>
          <a:xfrm>
            <a:off x="118649" y="8891427"/>
            <a:ext cx="4625649" cy="1221379"/>
          </a:xfrm>
          <a:custGeom>
            <a:avLst/>
            <a:gdLst/>
            <a:ahLst/>
            <a:cxnLst/>
            <a:rect l="l" t="t" r="r" b="b"/>
            <a:pathLst>
              <a:path w="4625649" h="1221379">
                <a:moveTo>
                  <a:pt x="0" y="0"/>
                </a:moveTo>
                <a:lnTo>
                  <a:pt x="4625648" y="0"/>
                </a:lnTo>
                <a:lnTo>
                  <a:pt x="4625648" y="1221379"/>
                </a:lnTo>
                <a:lnTo>
                  <a:pt x="0" y="1221379"/>
                </a:lnTo>
                <a:lnTo>
                  <a:pt x="0" y="0"/>
                </a:lnTo>
                <a:close/>
              </a:path>
            </a:pathLst>
          </a:custGeom>
          <a:blipFill>
            <a:blip r:embed="rId11"/>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grpSp>
        <p:nvGrpSpPr>
          <p:cNvPr id="2" name="Group 2"/>
          <p:cNvGrpSpPr/>
          <p:nvPr/>
        </p:nvGrpSpPr>
        <p:grpSpPr>
          <a:xfrm>
            <a:off x="1478651" y="4272798"/>
            <a:ext cx="1737050" cy="1741404"/>
            <a:chOff x="0" y="0"/>
            <a:chExt cx="2316067" cy="2321872"/>
          </a:xfrm>
        </p:grpSpPr>
        <p:sp>
          <p:nvSpPr>
            <p:cNvPr id="3" name="Freeform 3"/>
            <p:cNvSpPr/>
            <p:nvPr/>
          </p:nvSpPr>
          <p:spPr>
            <a:xfrm>
              <a:off x="0" y="0"/>
              <a:ext cx="2316067" cy="2321872"/>
            </a:xfrm>
            <a:custGeom>
              <a:avLst/>
              <a:gdLst/>
              <a:ahLst/>
              <a:cxnLst/>
              <a:rect l="l" t="t" r="r" b="b"/>
              <a:pathLst>
                <a:path w="2316067" h="2321872">
                  <a:moveTo>
                    <a:pt x="0" y="0"/>
                  </a:moveTo>
                  <a:lnTo>
                    <a:pt x="2316067" y="0"/>
                  </a:lnTo>
                  <a:lnTo>
                    <a:pt x="2316067" y="2321872"/>
                  </a:lnTo>
                  <a:lnTo>
                    <a:pt x="0" y="23218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a:off x="943721" y="-121552"/>
              <a:ext cx="428625" cy="2212551"/>
            </a:xfrm>
            <a:prstGeom prst="rect">
              <a:avLst/>
            </a:prstGeom>
          </p:spPr>
          <p:txBody>
            <a:bodyPr lIns="0" tIns="0" rIns="0" bIns="0" rtlCol="0" anchor="t">
              <a:spAutoFit/>
            </a:bodyPr>
            <a:lstStyle/>
            <a:p>
              <a:pPr algn="ctr">
                <a:lnSpc>
                  <a:spcPts val="12880"/>
                </a:lnSpc>
              </a:pPr>
              <a:r>
                <a:rPr lang="en-US" sz="9200">
                  <a:solidFill>
                    <a:srgbClr val="F5D9C5"/>
                  </a:solidFill>
                  <a:latin typeface="Veneer"/>
                </a:rPr>
                <a:t>3</a:t>
              </a:r>
            </a:p>
          </p:txBody>
        </p:sp>
      </p:grpSp>
      <p:sp>
        <p:nvSpPr>
          <p:cNvPr id="5" name="Freeform 5"/>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4"/>
            <a:stretch>
              <a:fillRect/>
            </a:stretch>
          </a:blipFill>
        </p:spPr>
        <p:txBody>
          <a:bodyPr/>
          <a:lstStyle/>
          <a:p>
            <a:endParaRPr lang="en-GB"/>
          </a:p>
        </p:txBody>
      </p:sp>
      <p:grpSp>
        <p:nvGrpSpPr>
          <p:cNvPr id="6" name="Group 6"/>
          <p:cNvGrpSpPr>
            <a:grpSpLocks noChangeAspect="1"/>
          </p:cNvGrpSpPr>
          <p:nvPr/>
        </p:nvGrpSpPr>
        <p:grpSpPr>
          <a:xfrm>
            <a:off x="14755703" y="2448041"/>
            <a:ext cx="6222571" cy="6222546"/>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8441" r="-41595"/>
              </a:stretch>
            </a:blipFill>
          </p:spPr>
          <p:txBody>
            <a:bodyPr/>
            <a:lstStyle/>
            <a:p>
              <a:endParaRPr lang="en-GB"/>
            </a:p>
          </p:txBody>
        </p:sp>
      </p:grpSp>
      <p:sp>
        <p:nvSpPr>
          <p:cNvPr id="8" name="Freeform 8"/>
          <p:cNvSpPr/>
          <p:nvPr/>
        </p:nvSpPr>
        <p:spPr>
          <a:xfrm>
            <a:off x="1478651" y="615572"/>
            <a:ext cx="1472719" cy="1548194"/>
          </a:xfrm>
          <a:custGeom>
            <a:avLst/>
            <a:gdLst/>
            <a:ahLst/>
            <a:cxnLst/>
            <a:rect l="l" t="t" r="r" b="b"/>
            <a:pathLst>
              <a:path w="1472719" h="1548194">
                <a:moveTo>
                  <a:pt x="0" y="0"/>
                </a:moveTo>
                <a:lnTo>
                  <a:pt x="1472719" y="0"/>
                </a:lnTo>
                <a:lnTo>
                  <a:pt x="1472719" y="1548194"/>
                </a:lnTo>
                <a:lnTo>
                  <a:pt x="0" y="15481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9" name="TextBox 9"/>
          <p:cNvSpPr txBox="1"/>
          <p:nvPr/>
        </p:nvSpPr>
        <p:spPr>
          <a:xfrm>
            <a:off x="2347176" y="1274644"/>
            <a:ext cx="14269476" cy="983591"/>
          </a:xfrm>
          <a:prstGeom prst="rect">
            <a:avLst/>
          </a:prstGeom>
        </p:spPr>
        <p:txBody>
          <a:bodyPr lIns="0" tIns="0" rIns="0" bIns="0" rtlCol="0" anchor="t">
            <a:spAutoFit/>
          </a:bodyPr>
          <a:lstStyle/>
          <a:p>
            <a:pPr>
              <a:lnSpc>
                <a:spcPts val="7211"/>
              </a:lnSpc>
            </a:pPr>
            <a:r>
              <a:rPr lang="en-US" sz="5150" dirty="0">
                <a:solidFill>
                  <a:srgbClr val="F5D9C5"/>
                </a:solidFill>
                <a:latin typeface="Veneer"/>
              </a:rPr>
              <a:t>Unleash your creativity! engage your networks around IDG</a:t>
            </a:r>
          </a:p>
        </p:txBody>
      </p:sp>
      <p:sp>
        <p:nvSpPr>
          <p:cNvPr id="10" name="TextBox 10"/>
          <p:cNvSpPr txBox="1"/>
          <p:nvPr/>
        </p:nvSpPr>
        <p:spPr>
          <a:xfrm>
            <a:off x="4189864" y="2259648"/>
            <a:ext cx="10949647" cy="420281"/>
          </a:xfrm>
          <a:prstGeom prst="rect">
            <a:avLst/>
          </a:prstGeom>
        </p:spPr>
        <p:txBody>
          <a:bodyPr lIns="0" tIns="0" rIns="0" bIns="0" rtlCol="0" anchor="t">
            <a:spAutoFit/>
          </a:bodyPr>
          <a:lstStyle/>
          <a:p>
            <a:pPr>
              <a:lnSpc>
                <a:spcPts val="3080"/>
              </a:lnSpc>
            </a:pPr>
            <a:r>
              <a:rPr lang="en-US" sz="2200">
                <a:solidFill>
                  <a:srgbClr val="C8D7DB"/>
                </a:solidFill>
                <a:latin typeface="Calibri"/>
              </a:rPr>
              <a:t>Here’s some initial ideas proposed by our Global Young Influencer Group to get you started</a:t>
            </a:r>
          </a:p>
        </p:txBody>
      </p:sp>
      <p:sp>
        <p:nvSpPr>
          <p:cNvPr id="11" name="TextBox 11"/>
          <p:cNvSpPr txBox="1"/>
          <p:nvPr/>
        </p:nvSpPr>
        <p:spPr>
          <a:xfrm>
            <a:off x="3571415" y="3410854"/>
            <a:ext cx="10742307" cy="5899051"/>
          </a:xfrm>
          <a:prstGeom prst="rect">
            <a:avLst/>
          </a:prstGeom>
        </p:spPr>
        <p:txBody>
          <a:bodyPr lIns="0" tIns="0" rIns="0" bIns="0" rtlCol="0" anchor="t">
            <a:spAutoFit/>
          </a:bodyPr>
          <a:lstStyle/>
          <a:p>
            <a:pPr>
              <a:lnSpc>
                <a:spcPts val="2259"/>
              </a:lnSpc>
            </a:pPr>
            <a:r>
              <a:rPr lang="en-US" sz="2172" b="1" spc="-13" dirty="0">
                <a:solidFill>
                  <a:srgbClr val="F5D9C5"/>
                </a:solidFill>
                <a:latin typeface="Calibri"/>
              </a:rPr>
              <a:t>1. Host an art challenge: Ask young people in your network to create art based on the theme of Girls’ Activism Accountability and Resourcing.</a:t>
            </a:r>
          </a:p>
          <a:p>
            <a:pPr>
              <a:lnSpc>
                <a:spcPts val="2259"/>
              </a:lnSpc>
            </a:pPr>
            <a:endParaRPr lang="en-US" sz="2172" b="1" spc="-13" dirty="0">
              <a:solidFill>
                <a:srgbClr val="F5D9C5"/>
              </a:solidFill>
              <a:latin typeface="Calibri"/>
            </a:endParaRPr>
          </a:p>
          <a:p>
            <a:pPr>
              <a:lnSpc>
                <a:spcPts val="2259"/>
              </a:lnSpc>
            </a:pPr>
            <a:r>
              <a:rPr lang="en-US" sz="2172" b="1" spc="-13" dirty="0">
                <a:solidFill>
                  <a:srgbClr val="F5D9C5"/>
                </a:solidFill>
                <a:latin typeface="Calibri"/>
              </a:rPr>
              <a:t>2. Host a youth webinar, explaining the theme to your peers, and sharing the findings of the report.</a:t>
            </a:r>
          </a:p>
          <a:p>
            <a:pPr>
              <a:lnSpc>
                <a:spcPts val="2259"/>
              </a:lnSpc>
            </a:pPr>
            <a:endParaRPr lang="en-US" sz="2172" b="1" spc="-13" dirty="0">
              <a:solidFill>
                <a:srgbClr val="F5D9C5"/>
              </a:solidFill>
              <a:latin typeface="Calibri"/>
            </a:endParaRPr>
          </a:p>
          <a:p>
            <a:pPr>
              <a:lnSpc>
                <a:spcPts val="2259"/>
              </a:lnSpc>
            </a:pPr>
            <a:r>
              <a:rPr lang="en-US" sz="2172" b="1" spc="-13" dirty="0">
                <a:solidFill>
                  <a:srgbClr val="F5D9C5"/>
                </a:solidFill>
                <a:latin typeface="Calibri"/>
              </a:rPr>
              <a:t>3. </a:t>
            </a:r>
            <a:r>
              <a:rPr lang="en-US" sz="2172" b="1" spc="-13" dirty="0" err="1">
                <a:solidFill>
                  <a:srgbClr val="F5D9C5"/>
                </a:solidFill>
                <a:latin typeface="Calibri"/>
              </a:rPr>
              <a:t>Organise</a:t>
            </a:r>
            <a:r>
              <a:rPr lang="en-US" sz="2172" b="1" spc="-13" dirty="0">
                <a:solidFill>
                  <a:srgbClr val="F5D9C5"/>
                </a:solidFill>
                <a:latin typeface="Calibri"/>
              </a:rPr>
              <a:t> a podcast, sharing and discussing statistics from the State of The World Report</a:t>
            </a:r>
          </a:p>
          <a:p>
            <a:pPr>
              <a:lnSpc>
                <a:spcPts val="2259"/>
              </a:lnSpc>
            </a:pPr>
            <a:endParaRPr lang="en-US" sz="2172" b="1" spc="-13" dirty="0">
              <a:solidFill>
                <a:srgbClr val="F5D9C5"/>
              </a:solidFill>
              <a:latin typeface="Calibri"/>
            </a:endParaRPr>
          </a:p>
          <a:p>
            <a:pPr>
              <a:lnSpc>
                <a:spcPts val="2259"/>
              </a:lnSpc>
            </a:pPr>
            <a:r>
              <a:rPr lang="en-US" sz="2172" b="1" spc="-13" dirty="0">
                <a:solidFill>
                  <a:srgbClr val="F5D9C5"/>
                </a:solidFill>
                <a:latin typeface="Calibri"/>
              </a:rPr>
              <a:t>4. Host a social mixer/networking event with organizations working on girls’ activism. Share the report during the event and ask them to come up with one commitment on how to support Girls’ Activism Accountability and Resourcing.</a:t>
            </a:r>
          </a:p>
          <a:p>
            <a:pPr>
              <a:lnSpc>
                <a:spcPts val="2259"/>
              </a:lnSpc>
            </a:pPr>
            <a:endParaRPr lang="en-US" sz="2172" b="1" spc="-13" dirty="0">
              <a:solidFill>
                <a:srgbClr val="F5D9C5"/>
              </a:solidFill>
              <a:latin typeface="Calibri"/>
            </a:endParaRPr>
          </a:p>
          <a:p>
            <a:pPr>
              <a:lnSpc>
                <a:spcPts val="2259"/>
              </a:lnSpc>
            </a:pPr>
            <a:r>
              <a:rPr lang="en-US" sz="2172" b="1" spc="-13" dirty="0">
                <a:solidFill>
                  <a:srgbClr val="F5D9C5"/>
                </a:solidFill>
                <a:latin typeface="Calibri"/>
              </a:rPr>
              <a:t>5. Share this toolkit with your friends and networks</a:t>
            </a:r>
          </a:p>
          <a:p>
            <a:pPr>
              <a:lnSpc>
                <a:spcPts val="2259"/>
              </a:lnSpc>
            </a:pPr>
            <a:endParaRPr lang="en-US" sz="2172" b="1" spc="-13" dirty="0">
              <a:solidFill>
                <a:srgbClr val="F5D9C5"/>
              </a:solidFill>
              <a:latin typeface="Calibri"/>
            </a:endParaRPr>
          </a:p>
          <a:p>
            <a:pPr>
              <a:lnSpc>
                <a:spcPts val="2259"/>
              </a:lnSpc>
            </a:pPr>
            <a:r>
              <a:rPr lang="en-US" sz="2172" b="1" spc="-13" dirty="0">
                <a:solidFill>
                  <a:srgbClr val="F5D9C5"/>
                </a:solidFill>
                <a:latin typeface="Calibri"/>
              </a:rPr>
              <a:t>Inspired? Contact your local office of Plan International to let them know about the action you are </a:t>
            </a:r>
            <a:r>
              <a:rPr lang="en-US" sz="2172" b="1" spc="-13" dirty="0" err="1">
                <a:solidFill>
                  <a:srgbClr val="F5D9C5"/>
                </a:solidFill>
                <a:latin typeface="Calibri"/>
              </a:rPr>
              <a:t>organising</a:t>
            </a:r>
            <a:r>
              <a:rPr lang="en-US" sz="2172" b="1" spc="-13" dirty="0">
                <a:solidFill>
                  <a:srgbClr val="F5D9C5"/>
                </a:solidFill>
                <a:latin typeface="Calibri"/>
              </a:rPr>
              <a:t> or email us directly at girlsgetequal@plan-international.org</a:t>
            </a:r>
          </a:p>
          <a:p>
            <a:pPr>
              <a:lnSpc>
                <a:spcPts val="2259"/>
              </a:lnSpc>
            </a:pPr>
            <a:endParaRPr lang="en-US" sz="2172" b="1" spc="-13" dirty="0">
              <a:solidFill>
                <a:srgbClr val="F5D9C5"/>
              </a:solidFill>
              <a:latin typeface="Calibri"/>
            </a:endParaRPr>
          </a:p>
          <a:p>
            <a:pPr>
              <a:lnSpc>
                <a:spcPts val="2259"/>
              </a:lnSpc>
            </a:pPr>
            <a:endParaRPr lang="en-US" sz="2172" b="1" spc="-13" dirty="0">
              <a:solidFill>
                <a:srgbClr val="F5D9C5"/>
              </a:solidFill>
              <a:latin typeface="Calibri"/>
            </a:endParaRPr>
          </a:p>
          <a:p>
            <a:pPr>
              <a:lnSpc>
                <a:spcPts val="2259"/>
              </a:lnSpc>
            </a:pPr>
            <a:endParaRPr lang="en-US" sz="2172" b="1" spc="-13" dirty="0">
              <a:solidFill>
                <a:srgbClr val="F5D9C5"/>
              </a:solidFill>
              <a:latin typeface="Calibri"/>
            </a:endParaRPr>
          </a:p>
          <a:p>
            <a:pPr>
              <a:lnSpc>
                <a:spcPts val="2259"/>
              </a:lnSpc>
            </a:pPr>
            <a:endParaRPr lang="en-US" sz="2172" b="1" spc="-13" dirty="0">
              <a:solidFill>
                <a:srgbClr val="F5D9C5"/>
              </a:solidFill>
              <a:latin typeface="Calibri"/>
            </a:endParaRPr>
          </a:p>
        </p:txBody>
      </p:sp>
      <p:sp>
        <p:nvSpPr>
          <p:cNvPr id="12" name="Freeform 12"/>
          <p:cNvSpPr/>
          <p:nvPr/>
        </p:nvSpPr>
        <p:spPr>
          <a:xfrm>
            <a:off x="14669436" y="7122394"/>
            <a:ext cx="1472719" cy="1548194"/>
          </a:xfrm>
          <a:custGeom>
            <a:avLst/>
            <a:gdLst/>
            <a:ahLst/>
            <a:cxnLst/>
            <a:rect l="l" t="t" r="r" b="b"/>
            <a:pathLst>
              <a:path w="1472719" h="1548194">
                <a:moveTo>
                  <a:pt x="0" y="0"/>
                </a:moveTo>
                <a:lnTo>
                  <a:pt x="1472719" y="0"/>
                </a:lnTo>
                <a:lnTo>
                  <a:pt x="1472719" y="1548193"/>
                </a:lnTo>
                <a:lnTo>
                  <a:pt x="0" y="1548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TextBox 2"/>
          <p:cNvSpPr txBox="1"/>
          <p:nvPr/>
        </p:nvSpPr>
        <p:spPr>
          <a:xfrm>
            <a:off x="814598" y="2652671"/>
            <a:ext cx="8369777" cy="6210290"/>
          </a:xfrm>
          <a:prstGeom prst="rect">
            <a:avLst/>
          </a:prstGeom>
        </p:spPr>
        <p:txBody>
          <a:bodyPr wrap="square" lIns="0" tIns="0" rIns="0" bIns="0" rtlCol="0" anchor="t">
            <a:spAutoFit/>
          </a:bodyPr>
          <a:lstStyle/>
          <a:p>
            <a:pPr>
              <a:lnSpc>
                <a:spcPts val="2660"/>
              </a:lnSpc>
            </a:pPr>
            <a:r>
              <a:rPr lang="en-US" sz="1900" b="1" dirty="0">
                <a:solidFill>
                  <a:srgbClr val="F5D9C5"/>
                </a:solidFill>
                <a:ea typeface="Calibri"/>
              </a:rPr>
              <a:t>❑ Who is this activity aiming to reach - and who else could we </a:t>
            </a:r>
          </a:p>
          <a:p>
            <a:pPr>
              <a:lnSpc>
                <a:spcPts val="2660"/>
              </a:lnSpc>
            </a:pPr>
            <a:r>
              <a:rPr lang="en-US" sz="1900" b="1" dirty="0">
                <a:solidFill>
                  <a:srgbClr val="F5D9C5"/>
                </a:solidFill>
                <a:latin typeface="Calibri"/>
              </a:rPr>
              <a:t>include?</a:t>
            </a:r>
          </a:p>
          <a:p>
            <a:pPr>
              <a:lnSpc>
                <a:spcPts val="2660"/>
              </a:lnSpc>
            </a:pPr>
            <a:endParaRPr lang="en-US" sz="1900" b="1" dirty="0">
              <a:solidFill>
                <a:srgbClr val="F5D9C5"/>
              </a:solidFill>
              <a:latin typeface="Calibri"/>
            </a:endParaRPr>
          </a:p>
          <a:p>
            <a:pPr>
              <a:lnSpc>
                <a:spcPts val="2660"/>
              </a:lnSpc>
            </a:pPr>
            <a:r>
              <a:rPr lang="en-US" sz="1900" b="1" dirty="0">
                <a:solidFill>
                  <a:srgbClr val="F5D9C5"/>
                </a:solidFill>
                <a:ea typeface="Calibri"/>
              </a:rPr>
              <a:t>❑ What could stop somebody getting involved in this? How could we include them?</a:t>
            </a:r>
          </a:p>
          <a:p>
            <a:pPr>
              <a:lnSpc>
                <a:spcPts val="2660"/>
              </a:lnSpc>
            </a:pPr>
            <a:endParaRPr lang="en-US" sz="1900" b="1" dirty="0">
              <a:solidFill>
                <a:srgbClr val="F5D9C5"/>
              </a:solidFill>
              <a:ea typeface="Calibri"/>
            </a:endParaRPr>
          </a:p>
          <a:p>
            <a:pPr>
              <a:lnSpc>
                <a:spcPts val="2660"/>
              </a:lnSpc>
            </a:pPr>
            <a:r>
              <a:rPr lang="en-US" sz="1900" b="1" dirty="0">
                <a:solidFill>
                  <a:srgbClr val="F5D9C5"/>
                </a:solidFill>
                <a:ea typeface="Calibri"/>
              </a:rPr>
              <a:t>❑ Did you take any action to identify any individuals from nondominant groups, such as those with disabilities, LGBTIQA+ youth, ethnic/racial minority youth and include their needs in your risk assessment?</a:t>
            </a:r>
          </a:p>
          <a:p>
            <a:pPr>
              <a:lnSpc>
                <a:spcPts val="2660"/>
              </a:lnSpc>
            </a:pPr>
            <a:endParaRPr lang="en-US" sz="1900" b="1" dirty="0">
              <a:solidFill>
                <a:srgbClr val="F5D9C5"/>
              </a:solidFill>
              <a:ea typeface="Calibri"/>
            </a:endParaRPr>
          </a:p>
          <a:p>
            <a:pPr>
              <a:lnSpc>
                <a:spcPts val="2660"/>
              </a:lnSpc>
            </a:pPr>
            <a:r>
              <a:rPr lang="en-US" sz="1900" b="1" dirty="0">
                <a:solidFill>
                  <a:srgbClr val="F5D9C5"/>
                </a:solidFill>
                <a:ea typeface="Calibri"/>
              </a:rPr>
              <a:t>❑ How does this activity connect with the lives of the communities we want to include - what could we do to make it more relevant to a broader group of people?</a:t>
            </a:r>
          </a:p>
          <a:p>
            <a:pPr>
              <a:lnSpc>
                <a:spcPts val="2660"/>
              </a:lnSpc>
            </a:pPr>
            <a:endParaRPr lang="en-US" sz="1900" b="1" dirty="0">
              <a:solidFill>
                <a:srgbClr val="F5D9C5"/>
              </a:solidFill>
              <a:ea typeface="Calibri"/>
            </a:endParaRPr>
          </a:p>
          <a:p>
            <a:pPr>
              <a:lnSpc>
                <a:spcPts val="2660"/>
              </a:lnSpc>
            </a:pPr>
            <a:r>
              <a:rPr lang="en-US" sz="1900" b="1" dirty="0">
                <a:solidFill>
                  <a:srgbClr val="F5D9C5"/>
                </a:solidFill>
                <a:ea typeface="Calibri"/>
              </a:rPr>
              <a:t>❑ Do our communications channels reach the communities we want to engage - what other channels could we use to draw in a wider group?</a:t>
            </a:r>
          </a:p>
          <a:p>
            <a:pPr>
              <a:lnSpc>
                <a:spcPts val="2660"/>
              </a:lnSpc>
            </a:pPr>
            <a:endParaRPr lang="en-US" sz="1900" b="1" dirty="0">
              <a:solidFill>
                <a:srgbClr val="F5D9C5"/>
              </a:solidFill>
              <a:ea typeface="Calibri"/>
            </a:endParaRPr>
          </a:p>
          <a:p>
            <a:pPr>
              <a:lnSpc>
                <a:spcPts val="2660"/>
              </a:lnSpc>
            </a:pPr>
            <a:r>
              <a:rPr lang="en-US" sz="1900" b="1" dirty="0">
                <a:solidFill>
                  <a:srgbClr val="F5D9C5"/>
                </a:solidFill>
                <a:ea typeface="Calibri"/>
              </a:rPr>
              <a:t>❑ Is the space and language accessible and welcoming?</a:t>
            </a:r>
          </a:p>
          <a:p>
            <a:pPr>
              <a:lnSpc>
                <a:spcPts val="2660"/>
              </a:lnSpc>
            </a:pPr>
            <a:endParaRPr lang="en-US" sz="1900" b="1" dirty="0">
              <a:solidFill>
                <a:srgbClr val="F5D9C5"/>
              </a:solidFill>
              <a:ea typeface="Calibri"/>
            </a:endParaRPr>
          </a:p>
        </p:txBody>
      </p:sp>
      <p:sp>
        <p:nvSpPr>
          <p:cNvPr id="3" name="TextBox 3"/>
          <p:cNvSpPr txBox="1"/>
          <p:nvPr/>
        </p:nvSpPr>
        <p:spPr>
          <a:xfrm>
            <a:off x="9643466" y="2279101"/>
            <a:ext cx="7750406" cy="6556475"/>
          </a:xfrm>
          <a:prstGeom prst="rect">
            <a:avLst/>
          </a:prstGeom>
        </p:spPr>
        <p:txBody>
          <a:bodyPr wrap="square" lIns="0" tIns="0" rIns="0" bIns="0" rtlCol="0" anchor="t">
            <a:spAutoFit/>
          </a:bodyPr>
          <a:lstStyle/>
          <a:p>
            <a:pPr>
              <a:lnSpc>
                <a:spcPts val="2659"/>
              </a:lnSpc>
            </a:pPr>
            <a:r>
              <a:rPr lang="en-US" sz="1899" b="1" dirty="0">
                <a:solidFill>
                  <a:srgbClr val="F5D9C5"/>
                </a:solidFill>
                <a:ea typeface="Calibri"/>
              </a:rPr>
              <a:t>❑ Always check with your local office of Plan International before organizing an external-facing action.  </a:t>
            </a:r>
          </a:p>
          <a:p>
            <a:pPr>
              <a:lnSpc>
                <a:spcPts val="2659"/>
              </a:lnSpc>
            </a:pPr>
            <a:endParaRPr lang="en-US" sz="1899" b="1" dirty="0">
              <a:solidFill>
                <a:srgbClr val="F5D9C5"/>
              </a:solidFill>
              <a:ea typeface="Calibri"/>
            </a:endParaRPr>
          </a:p>
          <a:p>
            <a:pPr>
              <a:lnSpc>
                <a:spcPts val="2659"/>
              </a:lnSpc>
            </a:pPr>
            <a:r>
              <a:rPr lang="en-US" sz="1899" b="1" dirty="0">
                <a:solidFill>
                  <a:srgbClr val="F5D9C5"/>
                </a:solidFill>
                <a:ea typeface="Calibri"/>
              </a:rPr>
              <a:t>❑ </a:t>
            </a:r>
            <a:r>
              <a:rPr lang="en-US" sz="1899" b="1" dirty="0">
                <a:solidFill>
                  <a:srgbClr val="F5D9C5"/>
                </a:solidFill>
                <a:latin typeface="Calibri"/>
              </a:rPr>
              <a:t>Always think of potential risks around the action you’re taking. If a risk is major and has a high probability to happen, then think of how you can modify the action.</a:t>
            </a:r>
          </a:p>
          <a:p>
            <a:pPr>
              <a:lnSpc>
                <a:spcPts val="2659"/>
              </a:lnSpc>
            </a:pPr>
            <a:endParaRPr lang="en-US" sz="1899" b="1" dirty="0">
              <a:solidFill>
                <a:srgbClr val="F5D9C5"/>
              </a:solidFill>
              <a:latin typeface="Calibri"/>
            </a:endParaRPr>
          </a:p>
          <a:p>
            <a:pPr>
              <a:lnSpc>
                <a:spcPts val="2659"/>
              </a:lnSpc>
            </a:pPr>
            <a:r>
              <a:rPr lang="en-US" sz="1899" b="1" dirty="0">
                <a:solidFill>
                  <a:srgbClr val="F5D9C5"/>
                </a:solidFill>
                <a:ea typeface="Calibri"/>
              </a:rPr>
              <a:t>❑ </a:t>
            </a:r>
            <a:r>
              <a:rPr lang="en-US" sz="1899" b="1" dirty="0">
                <a:solidFill>
                  <a:srgbClr val="F5D9C5"/>
                </a:solidFill>
                <a:latin typeface="Calibri"/>
              </a:rPr>
              <a:t>Never take an action that involves illegal activity or could put you at risk of arrest.</a:t>
            </a:r>
          </a:p>
          <a:p>
            <a:pPr>
              <a:lnSpc>
                <a:spcPts val="2659"/>
              </a:lnSpc>
            </a:pPr>
            <a:endParaRPr lang="en-US" sz="1899" b="1" dirty="0">
              <a:solidFill>
                <a:srgbClr val="F5D9C5"/>
              </a:solidFill>
              <a:latin typeface="Calibri"/>
            </a:endParaRPr>
          </a:p>
          <a:p>
            <a:pPr>
              <a:lnSpc>
                <a:spcPts val="2659"/>
              </a:lnSpc>
            </a:pPr>
            <a:r>
              <a:rPr lang="en-US" sz="1899" b="1" dirty="0">
                <a:solidFill>
                  <a:srgbClr val="F5D9C5"/>
                </a:solidFill>
                <a:ea typeface="Calibri"/>
              </a:rPr>
              <a:t>❑</a:t>
            </a:r>
            <a:r>
              <a:rPr lang="en-US" sz="1899" b="1" dirty="0">
                <a:solidFill>
                  <a:srgbClr val="F5D9C5"/>
                </a:solidFill>
                <a:latin typeface="Calibri"/>
              </a:rPr>
              <a:t> Never use your full name when publicly speaking. Think of how you can protect your identity and privacy.</a:t>
            </a:r>
          </a:p>
          <a:p>
            <a:pPr>
              <a:lnSpc>
                <a:spcPts val="2659"/>
              </a:lnSpc>
            </a:pPr>
            <a:endParaRPr lang="en-US" sz="1899" b="1" dirty="0">
              <a:solidFill>
                <a:srgbClr val="F5D9C5"/>
              </a:solidFill>
              <a:latin typeface="Calibri"/>
            </a:endParaRPr>
          </a:p>
          <a:p>
            <a:pPr>
              <a:lnSpc>
                <a:spcPts val="2659"/>
              </a:lnSpc>
            </a:pPr>
            <a:r>
              <a:rPr lang="en-US" sz="1899" b="1" dirty="0">
                <a:solidFill>
                  <a:srgbClr val="F5D9C5"/>
                </a:solidFill>
                <a:ea typeface="Calibri"/>
              </a:rPr>
              <a:t>❑</a:t>
            </a:r>
            <a:r>
              <a:rPr lang="en-US" sz="1899" b="1" dirty="0">
                <a:solidFill>
                  <a:srgbClr val="F5D9C5"/>
                </a:solidFill>
                <a:latin typeface="Calibri"/>
              </a:rPr>
              <a:t> Always think of how you can ensure the safety of everyone taking part in your event/action (i.e. never share their pictures, full names, and contact details without permission)</a:t>
            </a:r>
          </a:p>
          <a:p>
            <a:pPr>
              <a:lnSpc>
                <a:spcPts val="2659"/>
              </a:lnSpc>
            </a:pPr>
            <a:endParaRPr lang="en-US" sz="1899" b="1" dirty="0">
              <a:solidFill>
                <a:srgbClr val="F5D9C5"/>
              </a:solidFill>
              <a:latin typeface="Calibri"/>
            </a:endParaRPr>
          </a:p>
          <a:p>
            <a:pPr>
              <a:lnSpc>
                <a:spcPts val="2659"/>
              </a:lnSpc>
            </a:pPr>
            <a:r>
              <a:rPr lang="en-US" sz="1899" b="1" dirty="0">
                <a:solidFill>
                  <a:srgbClr val="F5D9C5"/>
                </a:solidFill>
                <a:ea typeface="Calibri"/>
              </a:rPr>
              <a:t>❑</a:t>
            </a:r>
            <a:r>
              <a:rPr lang="en-US" sz="1899" b="1" dirty="0">
                <a:solidFill>
                  <a:srgbClr val="F5D9C5"/>
                </a:solidFill>
                <a:latin typeface="Calibri"/>
              </a:rPr>
              <a:t> Your physical and mental health always comes first! Don’t hesitate to take breaks from your activism and reach out for support if you need</a:t>
            </a:r>
          </a:p>
        </p:txBody>
      </p:sp>
      <p:sp>
        <p:nvSpPr>
          <p:cNvPr id="4" name="AutoShape 4"/>
          <p:cNvSpPr/>
          <p:nvPr/>
        </p:nvSpPr>
        <p:spPr>
          <a:xfrm flipV="1">
            <a:off x="9260484" y="1007862"/>
            <a:ext cx="41527" cy="9073909"/>
          </a:xfrm>
          <a:prstGeom prst="line">
            <a:avLst/>
          </a:prstGeom>
          <a:ln w="38100" cap="flat">
            <a:solidFill>
              <a:schemeClr val="accent6">
                <a:lumMod val="20000"/>
                <a:lumOff val="80000"/>
              </a:schemeClr>
            </a:solidFill>
            <a:prstDash val="solid"/>
            <a:headEnd type="none" w="sm" len="sm"/>
            <a:tailEnd type="none" w="sm" len="sm"/>
          </a:ln>
        </p:spPr>
        <p:txBody>
          <a:bodyPr/>
          <a:lstStyle/>
          <a:p>
            <a:endParaRPr lang="en-GB"/>
          </a:p>
        </p:txBody>
      </p:sp>
      <p:sp>
        <p:nvSpPr>
          <p:cNvPr id="5" name="TextBox 5"/>
          <p:cNvSpPr txBox="1"/>
          <p:nvPr/>
        </p:nvSpPr>
        <p:spPr>
          <a:xfrm>
            <a:off x="0" y="674019"/>
            <a:ext cx="10389177" cy="1335687"/>
          </a:xfrm>
          <a:prstGeom prst="rect">
            <a:avLst/>
          </a:prstGeom>
        </p:spPr>
        <p:txBody>
          <a:bodyPr wrap="square" lIns="0" tIns="0" rIns="0" bIns="0" rtlCol="0" anchor="t">
            <a:spAutoFit/>
          </a:bodyPr>
          <a:lstStyle/>
          <a:p>
            <a:pPr algn="ctr">
              <a:lnSpc>
                <a:spcPts val="11340"/>
              </a:lnSpc>
            </a:pPr>
            <a:r>
              <a:rPr lang="en-US" sz="8100" dirty="0">
                <a:solidFill>
                  <a:srgbClr val="F5D9C5"/>
                </a:solidFill>
                <a:latin typeface="Veneer"/>
              </a:rPr>
              <a:t>Inclusion checklist</a:t>
            </a:r>
          </a:p>
        </p:txBody>
      </p:sp>
      <p:sp>
        <p:nvSpPr>
          <p:cNvPr id="6" name="TextBox 6"/>
          <p:cNvSpPr txBox="1"/>
          <p:nvPr/>
        </p:nvSpPr>
        <p:spPr>
          <a:xfrm>
            <a:off x="9297865" y="603226"/>
            <a:ext cx="7940388" cy="1335687"/>
          </a:xfrm>
          <a:prstGeom prst="rect">
            <a:avLst/>
          </a:prstGeom>
        </p:spPr>
        <p:txBody>
          <a:bodyPr wrap="square" lIns="0" tIns="0" rIns="0" bIns="0" rtlCol="0" anchor="t">
            <a:spAutoFit/>
          </a:bodyPr>
          <a:lstStyle/>
          <a:p>
            <a:pPr algn="ctr">
              <a:lnSpc>
                <a:spcPts val="11340"/>
              </a:lnSpc>
            </a:pPr>
            <a:r>
              <a:rPr lang="en-US" sz="8100" dirty="0">
                <a:solidFill>
                  <a:srgbClr val="F5D9C5"/>
                </a:solidFill>
                <a:latin typeface="Veneer"/>
              </a:rPr>
              <a:t>SAFETY CHECKLIST</a:t>
            </a:r>
          </a:p>
        </p:txBody>
      </p:sp>
      <p:sp>
        <p:nvSpPr>
          <p:cNvPr id="7" name="Freeform 7"/>
          <p:cNvSpPr/>
          <p:nvPr/>
        </p:nvSpPr>
        <p:spPr>
          <a:xfrm>
            <a:off x="386771" y="415415"/>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8" name="Freeform 8"/>
          <p:cNvSpPr/>
          <p:nvPr/>
        </p:nvSpPr>
        <p:spPr>
          <a:xfrm>
            <a:off x="814598" y="1219966"/>
            <a:ext cx="627715" cy="627715"/>
          </a:xfrm>
          <a:custGeom>
            <a:avLst/>
            <a:gdLst/>
            <a:ahLst/>
            <a:cxnLst/>
            <a:rect l="l" t="t" r="r" b="b"/>
            <a:pathLst>
              <a:path w="627715" h="627715">
                <a:moveTo>
                  <a:pt x="0" y="0"/>
                </a:moveTo>
                <a:lnTo>
                  <a:pt x="627715" y="0"/>
                </a:lnTo>
                <a:lnTo>
                  <a:pt x="627715" y="627715"/>
                </a:lnTo>
                <a:lnTo>
                  <a:pt x="0" y="6277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9" name="Freeform 9"/>
          <p:cNvSpPr/>
          <p:nvPr/>
        </p:nvSpPr>
        <p:spPr>
          <a:xfrm>
            <a:off x="16403645" y="1546211"/>
            <a:ext cx="602939" cy="602939"/>
          </a:xfrm>
          <a:custGeom>
            <a:avLst/>
            <a:gdLst/>
            <a:ahLst/>
            <a:cxnLst/>
            <a:rect l="l" t="t" r="r" b="b"/>
            <a:pathLst>
              <a:path w="602939" h="602939">
                <a:moveTo>
                  <a:pt x="0" y="0"/>
                </a:moveTo>
                <a:lnTo>
                  <a:pt x="602939" y="0"/>
                </a:lnTo>
                <a:lnTo>
                  <a:pt x="602939" y="602939"/>
                </a:lnTo>
                <a:lnTo>
                  <a:pt x="0" y="6029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0" name="Freeform 10"/>
          <p:cNvSpPr/>
          <p:nvPr/>
        </p:nvSpPr>
        <p:spPr>
          <a:xfrm>
            <a:off x="9417820" y="186335"/>
            <a:ext cx="855655" cy="855655"/>
          </a:xfrm>
          <a:custGeom>
            <a:avLst/>
            <a:gdLst/>
            <a:ahLst/>
            <a:cxnLst/>
            <a:rect l="l" t="t" r="r" b="b"/>
            <a:pathLst>
              <a:path w="855655" h="855655">
                <a:moveTo>
                  <a:pt x="0" y="0"/>
                </a:moveTo>
                <a:lnTo>
                  <a:pt x="855655" y="0"/>
                </a:lnTo>
                <a:lnTo>
                  <a:pt x="855655" y="855655"/>
                </a:lnTo>
                <a:lnTo>
                  <a:pt x="0" y="855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11" name="Freeform 11"/>
          <p:cNvSpPr/>
          <p:nvPr/>
        </p:nvSpPr>
        <p:spPr>
          <a:xfrm>
            <a:off x="16403645" y="8578661"/>
            <a:ext cx="3408136" cy="3416678"/>
          </a:xfrm>
          <a:custGeom>
            <a:avLst/>
            <a:gdLst/>
            <a:ahLst/>
            <a:cxnLst/>
            <a:rect l="l" t="t" r="r" b="b"/>
            <a:pathLst>
              <a:path w="3408136" h="3416678">
                <a:moveTo>
                  <a:pt x="0" y="0"/>
                </a:moveTo>
                <a:lnTo>
                  <a:pt x="3408136" y="0"/>
                </a:lnTo>
                <a:lnTo>
                  <a:pt x="3408136" y="3416678"/>
                </a:lnTo>
                <a:lnTo>
                  <a:pt x="0" y="3416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2" name="Freeform 12"/>
          <p:cNvSpPr/>
          <p:nvPr/>
        </p:nvSpPr>
        <p:spPr>
          <a:xfrm>
            <a:off x="17526412" y="7443970"/>
            <a:ext cx="761588" cy="763497"/>
          </a:xfrm>
          <a:custGeom>
            <a:avLst/>
            <a:gdLst/>
            <a:ahLst/>
            <a:cxnLst/>
            <a:rect l="l" t="t" r="r" b="b"/>
            <a:pathLst>
              <a:path w="761588" h="763497">
                <a:moveTo>
                  <a:pt x="0" y="0"/>
                </a:moveTo>
                <a:lnTo>
                  <a:pt x="761588" y="0"/>
                </a:lnTo>
                <a:lnTo>
                  <a:pt x="761588" y="763497"/>
                </a:lnTo>
                <a:lnTo>
                  <a:pt x="0" y="7634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13"/>
          <p:cNvSpPr/>
          <p:nvPr/>
        </p:nvSpPr>
        <p:spPr>
          <a:xfrm>
            <a:off x="-831036" y="8933870"/>
            <a:ext cx="2834249" cy="2841353"/>
          </a:xfrm>
          <a:custGeom>
            <a:avLst/>
            <a:gdLst/>
            <a:ahLst/>
            <a:cxnLst/>
            <a:rect l="l" t="t" r="r" b="b"/>
            <a:pathLst>
              <a:path w="2834249" h="2841353">
                <a:moveTo>
                  <a:pt x="0" y="0"/>
                </a:moveTo>
                <a:lnTo>
                  <a:pt x="2834249" y="0"/>
                </a:lnTo>
                <a:lnTo>
                  <a:pt x="2834249" y="2841353"/>
                </a:lnTo>
                <a:lnTo>
                  <a:pt x="0" y="28413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4" name="Freeform 14"/>
          <p:cNvSpPr/>
          <p:nvPr/>
        </p:nvSpPr>
        <p:spPr>
          <a:xfrm>
            <a:off x="2118484" y="8699565"/>
            <a:ext cx="988722" cy="991200"/>
          </a:xfrm>
          <a:custGeom>
            <a:avLst/>
            <a:gdLst/>
            <a:ahLst/>
            <a:cxnLst/>
            <a:rect l="l" t="t" r="r" b="b"/>
            <a:pathLst>
              <a:path w="988722" h="991200">
                <a:moveTo>
                  <a:pt x="0" y="0"/>
                </a:moveTo>
                <a:lnTo>
                  <a:pt x="988723" y="0"/>
                </a:lnTo>
                <a:lnTo>
                  <a:pt x="988723" y="991200"/>
                </a:lnTo>
                <a:lnTo>
                  <a:pt x="0" y="9912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13594262" y="8860393"/>
            <a:ext cx="4625649" cy="1221379"/>
          </a:xfrm>
          <a:custGeom>
            <a:avLst/>
            <a:gdLst/>
            <a:ahLst/>
            <a:cxnLst/>
            <a:rect l="l" t="t" r="r" b="b"/>
            <a:pathLst>
              <a:path w="4625649" h="1221379">
                <a:moveTo>
                  <a:pt x="0" y="0"/>
                </a:moveTo>
                <a:lnTo>
                  <a:pt x="4625649" y="0"/>
                </a:lnTo>
                <a:lnTo>
                  <a:pt x="4625649" y="1221379"/>
                </a:lnTo>
                <a:lnTo>
                  <a:pt x="0" y="1221379"/>
                </a:lnTo>
                <a:lnTo>
                  <a:pt x="0" y="0"/>
                </a:lnTo>
                <a:close/>
              </a:path>
            </a:pathLst>
          </a:custGeom>
          <a:blipFill>
            <a:blip r:embed="rId6"/>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1A7B"/>
        </a:solidFill>
        <a:effectLst/>
      </p:bgPr>
    </p:bg>
    <p:spTree>
      <p:nvGrpSpPr>
        <p:cNvPr id="1" name=""/>
        <p:cNvGrpSpPr/>
        <p:nvPr/>
      </p:nvGrpSpPr>
      <p:grpSpPr>
        <a:xfrm>
          <a:off x="0" y="0"/>
          <a:ext cx="0" cy="0"/>
          <a:chOff x="0" y="0"/>
          <a:chExt cx="0" cy="0"/>
        </a:xfrm>
      </p:grpSpPr>
      <p:sp>
        <p:nvSpPr>
          <p:cNvPr id="2" name="TextBox 2"/>
          <p:cNvSpPr txBox="1"/>
          <p:nvPr/>
        </p:nvSpPr>
        <p:spPr>
          <a:xfrm>
            <a:off x="1362617" y="2235641"/>
            <a:ext cx="15562766" cy="5653792"/>
          </a:xfrm>
          <a:prstGeom prst="rect">
            <a:avLst/>
          </a:prstGeom>
        </p:spPr>
        <p:txBody>
          <a:bodyPr lIns="0" tIns="0" rIns="0" bIns="0" rtlCol="0" anchor="t">
            <a:spAutoFit/>
          </a:bodyPr>
          <a:lstStyle/>
          <a:p>
            <a:pPr algn="ctr">
              <a:lnSpc>
                <a:spcPts val="5865"/>
              </a:lnSpc>
            </a:pPr>
            <a:r>
              <a:rPr lang="en-US" sz="5400" dirty="0">
                <a:solidFill>
                  <a:srgbClr val="F5D9C5"/>
                </a:solidFill>
                <a:latin typeface="Veneer"/>
              </a:rPr>
              <a:t>about</a:t>
            </a:r>
          </a:p>
          <a:p>
            <a:pPr algn="ctr">
              <a:lnSpc>
                <a:spcPts val="2785"/>
              </a:lnSpc>
            </a:pPr>
            <a:endParaRPr lang="en-US" sz="4189" dirty="0">
              <a:solidFill>
                <a:srgbClr val="F5D9C5"/>
              </a:solidFill>
              <a:latin typeface="Veneer"/>
            </a:endParaRPr>
          </a:p>
          <a:p>
            <a:pPr algn="ctr">
              <a:lnSpc>
                <a:spcPts val="3779"/>
              </a:lnSpc>
            </a:pPr>
            <a:r>
              <a:rPr lang="en-US" sz="2700" dirty="0">
                <a:solidFill>
                  <a:srgbClr val="000000"/>
                </a:solidFill>
                <a:latin typeface="Veneer"/>
              </a:rPr>
              <a:t>The Girls Get Equal campaign ​</a:t>
            </a:r>
          </a:p>
          <a:p>
            <a:pPr algn="ctr">
              <a:lnSpc>
                <a:spcPts val="2785"/>
              </a:lnSpc>
            </a:pPr>
            <a:r>
              <a:rPr lang="en-US" sz="1989" dirty="0">
                <a:solidFill>
                  <a:srgbClr val="F5D9C5"/>
                </a:solidFill>
                <a:latin typeface="Calibri"/>
              </a:rPr>
              <a:t>Plan International has been campaigning for girls’ rights for over a decade. The Girls Get Equal campaign, created with youth activists around the world, aims to ensure girls and young women have equal power over their own lives and can shape the world around them. Girls and young women, in all their diversity, must be free to be themselves: to campaign, take collective action, and make decisions about the issues that affect their lives, wherever they are.</a:t>
            </a:r>
          </a:p>
          <a:p>
            <a:pPr algn="ctr">
              <a:lnSpc>
                <a:spcPts val="2785"/>
              </a:lnSpc>
            </a:pPr>
            <a:endParaRPr lang="en-US" sz="1989" dirty="0">
              <a:solidFill>
                <a:srgbClr val="F5D9C5"/>
              </a:solidFill>
              <a:latin typeface="Calibri"/>
            </a:endParaRPr>
          </a:p>
          <a:p>
            <a:pPr algn="ctr">
              <a:lnSpc>
                <a:spcPts val="3779"/>
              </a:lnSpc>
            </a:pPr>
            <a:r>
              <a:rPr lang="en-US" sz="2700" dirty="0">
                <a:solidFill>
                  <a:srgbClr val="000000"/>
                </a:solidFill>
                <a:latin typeface="Veneer"/>
              </a:rPr>
              <a:t>Plan International</a:t>
            </a:r>
          </a:p>
          <a:p>
            <a:pPr algn="ctr">
              <a:lnSpc>
                <a:spcPts val="2785"/>
              </a:lnSpc>
            </a:pPr>
            <a:r>
              <a:rPr lang="en-US" sz="1989" dirty="0">
                <a:solidFill>
                  <a:srgbClr val="F5D9C5"/>
                </a:solidFill>
                <a:latin typeface="Calibri"/>
              </a:rPr>
              <a:t>Plan International is an independent development and humanitarian </a:t>
            </a:r>
            <a:r>
              <a:rPr lang="en-US" sz="1989" dirty="0" err="1">
                <a:solidFill>
                  <a:srgbClr val="F5D9C5"/>
                </a:solidFill>
                <a:latin typeface="Calibri"/>
              </a:rPr>
              <a:t>organisation</a:t>
            </a:r>
            <a:r>
              <a:rPr lang="en-US" sz="1989" dirty="0">
                <a:solidFill>
                  <a:srgbClr val="F5D9C5"/>
                </a:solidFill>
                <a:latin typeface="Calibri"/>
              </a:rPr>
              <a:t> that advances children’s rights and equality for girls. We strive for a just world, working together with children, young people, our supporters and partners</a:t>
            </a:r>
          </a:p>
          <a:p>
            <a:pPr algn="ctr">
              <a:lnSpc>
                <a:spcPts val="2785"/>
              </a:lnSpc>
            </a:pPr>
            <a:endParaRPr lang="en-US" sz="1989" dirty="0">
              <a:solidFill>
                <a:srgbClr val="F5D9C5"/>
              </a:solidFill>
              <a:latin typeface="Calibri"/>
            </a:endParaRPr>
          </a:p>
          <a:p>
            <a:pPr algn="ctr">
              <a:lnSpc>
                <a:spcPts val="2785"/>
              </a:lnSpc>
            </a:pPr>
            <a:endParaRPr lang="en-US" sz="1989" dirty="0">
              <a:solidFill>
                <a:srgbClr val="F5D9C5"/>
              </a:solidFill>
              <a:latin typeface="Calibri"/>
            </a:endParaRPr>
          </a:p>
          <a:p>
            <a:pPr algn="ctr">
              <a:lnSpc>
                <a:spcPts val="2785"/>
              </a:lnSpc>
            </a:pPr>
            <a:endParaRPr lang="en-US" sz="1989" dirty="0">
              <a:solidFill>
                <a:srgbClr val="F5D9C5"/>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1404</Words>
  <Application>Microsoft Office PowerPoint</Application>
  <PresentationFormat>Custom</PresentationFormat>
  <Paragraphs>84</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vt:lpstr>
      <vt:lpstr>Canva Sans Bold</vt:lpstr>
      <vt:lpstr>Veneer</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Day of the Girl 2023 Youth Toolkit</dc:title>
  <cp:lastModifiedBy>Kamarotou, Ifigeneia</cp:lastModifiedBy>
  <cp:revision>3</cp:revision>
  <dcterms:created xsi:type="dcterms:W3CDTF">2006-08-16T00:00:00Z</dcterms:created>
  <dcterms:modified xsi:type="dcterms:W3CDTF">2023-09-21T09:35:39Z</dcterms:modified>
  <dc:identifier>DAFubnhPp98</dc:identifier>
</cp:coreProperties>
</file>