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svg" ContentType="image/svg+xml"/>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6" autoAdjust="0"/>
    <p:restoredTop sz="94628" autoAdjust="0"/>
  </p:normalViewPr>
  <p:slideViewPr>
    <p:cSldViewPr>
      <p:cViewPr>
        <p:scale>
          <a:sx n="85" d="100"/>
          <a:sy n="85" d="100"/>
        </p:scale>
        <p:origin x="-320" y="-1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svg"/><Relationship Id="rId9"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1.svg"/><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png"/><Relationship Id="rId5" Type="http://schemas.openxmlformats.org/officeDocument/2006/relationships/image" Target="../media/image15.svg"/><Relationship Id="rId6" Type="http://schemas.openxmlformats.org/officeDocument/2006/relationships/image" Target="../media/image13.jpg"/><Relationship Id="rId7" Type="http://schemas.openxmlformats.org/officeDocument/2006/relationships/image" Target="../media/image14.jpg"/><Relationship Id="rId8"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mailto:par@nadya.noor" TargetMode="External"/><Relationship Id="rId4" Type="http://schemas.openxmlformats.org/officeDocument/2006/relationships/image" Target="../media/image17.png"/><Relationship Id="rId5" Type="http://schemas.openxmlformats.org/officeDocument/2006/relationships/image" Target="../media/image21.sv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9" Type="http://schemas.openxmlformats.org/officeDocument/2006/relationships/image" Target="../media/image21.jpg"/><Relationship Id="rId10" Type="http://schemas.openxmlformats.org/officeDocument/2006/relationships/image" Target="../media/image5.png"/><Relationship Id="rId11"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4" Type="http://schemas.openxmlformats.org/officeDocument/2006/relationships/hyperlink" Target="plan-international.org/turning-world-around" TargetMode="External"/><Relationship Id="rId5" Type="http://schemas.openxmlformats.org/officeDocument/2006/relationships/image" Target="../media/image23.png"/><Relationship Id="rId6" Type="http://schemas.openxmlformats.org/officeDocument/2006/relationships/image" Target="../media/image28.sv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31.svg"/><Relationship Id="rId10" Type="http://schemas.openxmlformats.org/officeDocument/2006/relationships/image" Target="../media/image26.png"/><Relationship Id="rId11"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4" Type="http://schemas.openxmlformats.org/officeDocument/2006/relationships/image" Target="../media/image5.png"/><Relationship Id="rId5" Type="http://schemas.openxmlformats.org/officeDocument/2006/relationships/image" Target="../media/image27.jpg"/><Relationship Id="rId6" Type="http://schemas.openxmlformats.org/officeDocument/2006/relationships/image" Target="../media/image12.png"/><Relationship Id="rId7" Type="http://schemas.openxmlformats.org/officeDocument/2006/relationships/image" Target="../media/image15.sv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4" Type="http://schemas.openxmlformats.org/officeDocument/2006/relationships/image" Target="../media/image6.png"/><Relationship Id="rId5" Type="http://schemas.openxmlformats.org/officeDocument/2006/relationships/image" Target="../media/image7.sv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3709100" cy="3631415"/>
            <a:chOff x="0" y="0"/>
            <a:chExt cx="4945467" cy="4841887"/>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t="1047" b="1047"/>
            <a:stretch/>
          </p:blipFill>
          <p:spPr>
            <a:xfrm>
              <a:off x="0" y="0"/>
              <a:ext cx="4945467" cy="4841887"/>
            </a:xfrm>
            <a:prstGeom prst="rect">
              <a:avLst/>
            </a:prstGeom>
          </p:spPr>
        </p:pic>
      </p:grpSp>
      <p:grpSp>
        <p:nvGrpSpPr>
          <p:cNvPr id="4" name="Group 4"/>
          <p:cNvGrpSpPr/>
          <p:nvPr/>
        </p:nvGrpSpPr>
        <p:grpSpPr>
          <a:xfrm>
            <a:off x="3892452" y="0"/>
            <a:ext cx="5146919" cy="3631415"/>
            <a:chOff x="0" y="0"/>
            <a:chExt cx="6900271" cy="4841887"/>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Lst>
            </a:blip>
            <a:srcRect t="14722" b="14722"/>
            <a:stretch/>
          </p:blipFill>
          <p:spPr>
            <a:xfrm>
              <a:off x="0" y="0"/>
              <a:ext cx="6900271" cy="4841887"/>
            </a:xfrm>
            <a:prstGeom prst="rect">
              <a:avLst/>
            </a:prstGeom>
          </p:spPr>
        </p:pic>
      </p:grpSp>
      <p:grpSp>
        <p:nvGrpSpPr>
          <p:cNvPr id="6" name="Group 6"/>
          <p:cNvGrpSpPr/>
          <p:nvPr/>
        </p:nvGrpSpPr>
        <p:grpSpPr>
          <a:xfrm>
            <a:off x="9248630" y="0"/>
            <a:ext cx="3709100" cy="3631415"/>
            <a:chOff x="0" y="0"/>
            <a:chExt cx="4945467" cy="4841887"/>
          </a:xfrm>
        </p:grpSpPr>
        <p:pic>
          <p:nvPicPr>
            <p:cNvPr id="7" name="Picture 7"/>
            <p:cNvPicPr>
              <a:picLocks noChangeAspect="1"/>
            </p:cNvPicPr>
            <p:nvPr/>
          </p:nvPicPr>
          <p:blipFill>
            <a:blip r:embed="rId4" cstate="print">
              <a:extLst>
                <a:ext uri="{28A0092B-C50C-407E-A947-70E740481C1C}">
                  <a14:useLocalDpi xmlns:a14="http://schemas.microsoft.com/office/drawing/2010/main" val="0"/>
                </a:ext>
              </a:extLst>
            </a:blip>
            <a:srcRect t="1047" b="1047"/>
            <a:stretch/>
          </p:blipFill>
          <p:spPr>
            <a:xfrm>
              <a:off x="0" y="0"/>
              <a:ext cx="4945467" cy="4841887"/>
            </a:xfrm>
            <a:prstGeom prst="rect">
              <a:avLst/>
            </a:prstGeom>
          </p:spPr>
        </p:pic>
      </p:grpSp>
      <p:grpSp>
        <p:nvGrpSpPr>
          <p:cNvPr id="8" name="Group 8"/>
          <p:cNvGrpSpPr/>
          <p:nvPr/>
        </p:nvGrpSpPr>
        <p:grpSpPr>
          <a:xfrm>
            <a:off x="13138705" y="0"/>
            <a:ext cx="5175203" cy="3631415"/>
            <a:chOff x="0" y="0"/>
            <a:chExt cx="6900271" cy="4841887"/>
          </a:xfrm>
        </p:grpSpPr>
        <p:pic>
          <p:nvPicPr>
            <p:cNvPr id="9" name="Picture 9"/>
            <p:cNvPicPr>
              <a:picLocks noChangeAspect="1"/>
            </p:cNvPicPr>
            <p:nvPr/>
          </p:nvPicPr>
          <p:blipFill>
            <a:blip r:embed="rId5" cstate="print">
              <a:extLst>
                <a:ext uri="{28A0092B-C50C-407E-A947-70E740481C1C}">
                  <a14:useLocalDpi xmlns:a14="http://schemas.microsoft.com/office/drawing/2010/main" val="0"/>
                </a:ext>
              </a:extLst>
            </a:blip>
            <a:srcRect t="14915" b="14915"/>
            <a:stretch/>
          </p:blipFill>
          <p:spPr>
            <a:xfrm>
              <a:off x="0" y="0"/>
              <a:ext cx="6900271" cy="4841887"/>
            </a:xfrm>
            <a:prstGeom prst="rect">
              <a:avLst/>
            </a:prstGeom>
          </p:spPr>
        </p:pic>
      </p:grpSp>
      <p:sp>
        <p:nvSpPr>
          <p:cNvPr id="10" name="Freeform 10"/>
          <p:cNvSpPr/>
          <p:nvPr/>
        </p:nvSpPr>
        <p:spPr>
          <a:xfrm>
            <a:off x="0" y="8844100"/>
            <a:ext cx="4625649" cy="1221379"/>
          </a:xfrm>
          <a:custGeom>
            <a:avLst/>
            <a:gdLst/>
            <a:ahLst/>
            <a:cxnLst/>
            <a:rect l="l" t="t" r="r" b="b"/>
            <a:pathLst>
              <a:path w="4625649" h="1221379">
                <a:moveTo>
                  <a:pt x="0" y="0"/>
                </a:moveTo>
                <a:lnTo>
                  <a:pt x="4625649" y="0"/>
                </a:lnTo>
                <a:lnTo>
                  <a:pt x="4625649" y="1221379"/>
                </a:lnTo>
                <a:lnTo>
                  <a:pt x="0" y="1221379"/>
                </a:lnTo>
                <a:lnTo>
                  <a:pt x="0" y="0"/>
                </a:lnTo>
                <a:close/>
              </a:path>
            </a:pathLst>
          </a:custGeom>
          <a:blipFill>
            <a:blip r:embed="rId6"/>
            <a:stretch>
              <a:fillRect/>
            </a:stretch>
          </a:blipFill>
        </p:spPr>
        <p:txBody>
          <a:bodyPr/>
          <a:lstStyle/>
          <a:p>
            <a:pPr algn="l" rtl="0"/>
            <a:endParaRPr lang="en-GB"/>
          </a:p>
        </p:txBody>
      </p:sp>
      <p:sp>
        <p:nvSpPr>
          <p:cNvPr id="11" name="Freeform 11"/>
          <p:cNvSpPr/>
          <p:nvPr/>
        </p:nvSpPr>
        <p:spPr>
          <a:xfrm>
            <a:off x="15544800" y="6644797"/>
            <a:ext cx="1929009" cy="1933843"/>
          </a:xfrm>
          <a:custGeom>
            <a:avLst/>
            <a:gdLst/>
            <a:ahLst/>
            <a:cxnLst/>
            <a:rect l="l" t="t" r="r" b="b"/>
            <a:pathLst>
              <a:path w="1929009" h="1933843">
                <a:moveTo>
                  <a:pt x="0" y="0"/>
                </a:moveTo>
                <a:lnTo>
                  <a:pt x="1929009" y="0"/>
                </a:lnTo>
                <a:lnTo>
                  <a:pt x="1929009" y="1933843"/>
                </a:lnTo>
                <a:lnTo>
                  <a:pt x="0" y="19338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algn="l" rtl="0"/>
            <a:endParaRPr lang="en-GB" dirty="0"/>
          </a:p>
        </p:txBody>
      </p:sp>
      <p:sp>
        <p:nvSpPr>
          <p:cNvPr id="12" name="TextBox 12"/>
          <p:cNvSpPr txBox="1"/>
          <p:nvPr/>
        </p:nvSpPr>
        <p:spPr>
          <a:xfrm>
            <a:off x="-90929" y="4969031"/>
            <a:ext cx="18173700" cy="3308598"/>
          </a:xfrm>
          <a:prstGeom prst="rect">
            <a:avLst/>
          </a:prstGeom>
        </p:spPr>
        <p:txBody>
          <a:bodyPr wrap="square" lIns="0" tIns="0" rIns="0" bIns="0" rtlCol="0" anchor="t">
            <a:spAutoFit/>
          </a:bodyPr>
          <a:lstStyle/>
          <a:p>
            <a:pPr algn="ctr" rtl="0">
              <a:lnSpc>
                <a:spcPts val="12880"/>
              </a:lnSpc>
            </a:pPr>
            <a:r>
              <a:rPr lang="en-US" sz="9200" dirty="0" err="1">
                <a:solidFill>
                  <a:srgbClr val="F5D9C5"/>
                </a:solidFill>
                <a:latin typeface="Veneer"/>
              </a:rPr>
              <a:t>Journée</a:t>
            </a:r>
            <a:r>
              <a:rPr lang="en-US" sz="9200" dirty="0">
                <a:solidFill>
                  <a:srgbClr val="F5D9C5"/>
                </a:solidFill>
                <a:latin typeface="Veneer"/>
              </a:rPr>
              <a:t> </a:t>
            </a:r>
            <a:r>
              <a:rPr lang="en-US" sz="9200" dirty="0" err="1">
                <a:solidFill>
                  <a:srgbClr val="F5D9C5"/>
                </a:solidFill>
                <a:latin typeface="Veneer"/>
              </a:rPr>
              <a:t>internationale</a:t>
            </a:r>
            <a:r>
              <a:rPr lang="en-US" sz="9200" dirty="0">
                <a:solidFill>
                  <a:srgbClr val="F5D9C5"/>
                </a:solidFill>
                <a:latin typeface="Veneer"/>
              </a:rPr>
              <a:t> </a:t>
            </a:r>
            <a:r>
              <a:rPr lang="en-US" sz="9200" dirty="0" smtClean="0">
                <a:solidFill>
                  <a:srgbClr val="F5D9C5"/>
                </a:solidFill>
                <a:latin typeface="Veneer"/>
              </a:rPr>
              <a:t>des </a:t>
            </a:r>
            <a:r>
              <a:rPr lang="en-US" sz="9200" dirty="0" err="1" smtClean="0">
                <a:solidFill>
                  <a:srgbClr val="F5D9C5"/>
                </a:solidFill>
                <a:latin typeface="Veneer"/>
              </a:rPr>
              <a:t>filles</a:t>
            </a:r>
            <a:r>
              <a:rPr lang="en-US" sz="9200" dirty="0" smtClean="0">
                <a:solidFill>
                  <a:srgbClr val="F5D9C5"/>
                </a:solidFill>
                <a:latin typeface="Veneer"/>
              </a:rPr>
              <a:t> </a:t>
            </a:r>
            <a:r>
              <a:rPr lang="en-US" sz="9200" dirty="0">
                <a:solidFill>
                  <a:srgbClr val="F5D9C5"/>
                </a:solidFill>
                <a:latin typeface="Veneer"/>
              </a:rPr>
              <a:t>2023</a:t>
            </a:r>
          </a:p>
          <a:p>
            <a:pPr algn="ctr" rtl="0">
              <a:lnSpc>
                <a:spcPts val="12880"/>
              </a:lnSpc>
            </a:pPr>
            <a:r>
              <a:rPr lang="en-US" sz="9200" dirty="0" err="1">
                <a:solidFill>
                  <a:srgbClr val="F5D9C5"/>
                </a:solidFill>
                <a:latin typeface="Veneer"/>
              </a:rPr>
              <a:t>Boîte</a:t>
            </a:r>
            <a:r>
              <a:rPr lang="en-US" sz="9200" dirty="0">
                <a:solidFill>
                  <a:srgbClr val="F5D9C5"/>
                </a:solidFill>
                <a:latin typeface="Veneer"/>
              </a:rPr>
              <a:t> à </a:t>
            </a:r>
            <a:r>
              <a:rPr lang="en-US" sz="9200" dirty="0" err="1">
                <a:solidFill>
                  <a:srgbClr val="F5D9C5"/>
                </a:solidFill>
                <a:latin typeface="Veneer"/>
              </a:rPr>
              <a:t>outils</a:t>
            </a:r>
            <a:r>
              <a:rPr lang="en-US" sz="9200" dirty="0">
                <a:solidFill>
                  <a:srgbClr val="F5D9C5"/>
                </a:solidFill>
                <a:latin typeface="Veneer"/>
              </a:rPr>
              <a:t> pour les </a:t>
            </a:r>
            <a:r>
              <a:rPr lang="en-US" sz="9200" dirty="0" err="1">
                <a:solidFill>
                  <a:srgbClr val="F5D9C5"/>
                </a:solidFill>
                <a:latin typeface="Veneer"/>
              </a:rPr>
              <a:t>jeunes</a:t>
            </a:r>
            <a:endParaRPr lang="en-US" sz="9200" dirty="0">
              <a:solidFill>
                <a:srgbClr val="F5D9C5"/>
              </a:solidFill>
              <a:latin typeface="Veneer"/>
            </a:endParaRPr>
          </a:p>
        </p:txBody>
      </p:sp>
      <p:sp>
        <p:nvSpPr>
          <p:cNvPr id="13" name="TextBox 13"/>
          <p:cNvSpPr txBox="1"/>
          <p:nvPr/>
        </p:nvSpPr>
        <p:spPr>
          <a:xfrm>
            <a:off x="1635000" y="4463063"/>
            <a:ext cx="15018000" cy="518540"/>
          </a:xfrm>
          <a:prstGeom prst="rect">
            <a:avLst/>
          </a:prstGeom>
        </p:spPr>
        <p:txBody>
          <a:bodyPr wrap="square" lIns="0" tIns="0" rIns="0" bIns="0" rtlCol="0" anchor="t">
            <a:spAutoFit/>
          </a:bodyPr>
          <a:lstStyle/>
          <a:p>
            <a:pPr algn="ctr" rtl="0">
              <a:lnSpc>
                <a:spcPts val="4340"/>
              </a:lnSpc>
            </a:pPr>
            <a:r>
              <a:rPr lang="en-US" sz="3100" dirty="0">
                <a:solidFill>
                  <a:srgbClr val="F5D9C5"/>
                </a:solidFill>
                <a:latin typeface="Calibri"/>
              </a:rPr>
              <a:t>Découvrez comment vous pouvez agir pour soutenir les filles à </a:t>
            </a:r>
            <a:r>
              <a:rPr lang="en-GB" sz="3100" dirty="0">
                <a:solidFill>
                  <a:srgbClr val="F5D9C5"/>
                </a:solidFill>
                <a:latin typeface="Calibri"/>
              </a:rPr>
              <a:t>Faire Changer le Monde</a:t>
            </a:r>
            <a:endParaRPr lang="en-US" sz="3100" dirty="0">
              <a:solidFill>
                <a:srgbClr val="F5D9C5"/>
              </a:solidFill>
              <a:latin typeface="Calibri"/>
            </a:endParaRPr>
          </a:p>
        </p:txBody>
      </p:sp>
      <p:sp>
        <p:nvSpPr>
          <p:cNvPr id="14" name="TextBox 14"/>
          <p:cNvSpPr txBox="1"/>
          <p:nvPr/>
        </p:nvSpPr>
        <p:spPr>
          <a:xfrm>
            <a:off x="9541659" y="9237678"/>
            <a:ext cx="8590617" cy="434221"/>
          </a:xfrm>
          <a:prstGeom prst="rect">
            <a:avLst/>
          </a:prstGeom>
        </p:spPr>
        <p:txBody>
          <a:bodyPr lIns="0" tIns="0" rIns="0" bIns="0" rtlCol="0" anchor="t">
            <a:spAutoFit/>
          </a:bodyPr>
          <a:lstStyle/>
          <a:p>
            <a:pPr algn="ctr" rtl="0">
              <a:lnSpc>
                <a:spcPts val="3640"/>
              </a:lnSpc>
            </a:pPr>
            <a:r>
              <a:rPr lang="en-US" sz="2600" dirty="0">
                <a:solidFill>
                  <a:srgbClr val="C8D7DB"/>
                </a:solidFill>
                <a:latin typeface="Calibri"/>
              </a:rPr>
              <a:t>Ne pas partager en externe avant le 3 octobre 2023</a:t>
            </a:r>
          </a:p>
        </p:txBody>
      </p:sp>
      <p:sp>
        <p:nvSpPr>
          <p:cNvPr id="15" name="Freeform 15"/>
          <p:cNvSpPr/>
          <p:nvPr/>
        </p:nvSpPr>
        <p:spPr>
          <a:xfrm>
            <a:off x="383815" y="6383512"/>
            <a:ext cx="1929009" cy="1933843"/>
          </a:xfrm>
          <a:custGeom>
            <a:avLst/>
            <a:gdLst/>
            <a:ahLst/>
            <a:cxnLst/>
            <a:rect l="l" t="t" r="r" b="b"/>
            <a:pathLst>
              <a:path w="1929009" h="1933843">
                <a:moveTo>
                  <a:pt x="0" y="0"/>
                </a:moveTo>
                <a:lnTo>
                  <a:pt x="1929009" y="0"/>
                </a:lnTo>
                <a:lnTo>
                  <a:pt x="1929009" y="1933843"/>
                </a:lnTo>
                <a:lnTo>
                  <a:pt x="0" y="19338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algn="l" rtl="0"/>
            <a:endParaRPr lang="en-GB" dirty="0"/>
          </a:p>
        </p:txBody>
      </p:sp>
      <p:pic>
        <p:nvPicPr>
          <p:cNvPr id="1000100002" name="ODT_ATTR_LBL_LOGO">
            <a:extLst>
              <a:ext uri="{FF2B5EF4-FFF2-40B4-BE49-F238E27FC236}">
                <a16:creationId xmlns:a16="http://schemas.microsoft.com/office/drawing/2014/main" xmlns="" id="{B066AC4A-9A1C-4C10-800A-DAF9F2764385}"/>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sp>
        <p:nvSpPr>
          <p:cNvPr id="2" name="Freeform 2"/>
          <p:cNvSpPr/>
          <p:nvPr/>
        </p:nvSpPr>
        <p:spPr>
          <a:xfrm>
            <a:off x="965488" y="1413836"/>
            <a:ext cx="7509898" cy="7509898"/>
          </a:xfrm>
          <a:custGeom>
            <a:avLst/>
            <a:gdLst/>
            <a:ahLst/>
            <a:cxnLst/>
            <a:rect l="l" t="t" r="r" b="b"/>
            <a:pathLst>
              <a:path w="7509898" h="7509898">
                <a:moveTo>
                  <a:pt x="0" y="0"/>
                </a:moveTo>
                <a:lnTo>
                  <a:pt x="7509898" y="0"/>
                </a:lnTo>
                <a:lnTo>
                  <a:pt x="7509898" y="7509899"/>
                </a:lnTo>
                <a:lnTo>
                  <a:pt x="0" y="7509899"/>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pPr algn="l" rtl="0"/>
            <a:endParaRPr lang="en-GB"/>
          </a:p>
        </p:txBody>
      </p:sp>
      <p:sp>
        <p:nvSpPr>
          <p:cNvPr id="3" name="Freeform 3"/>
          <p:cNvSpPr/>
          <p:nvPr/>
        </p:nvSpPr>
        <p:spPr>
          <a:xfrm>
            <a:off x="13535197" y="9065621"/>
            <a:ext cx="4625649" cy="1221379"/>
          </a:xfrm>
          <a:custGeom>
            <a:avLst/>
            <a:gdLst/>
            <a:ahLst/>
            <a:cxnLst/>
            <a:rect l="l" t="t" r="r" b="b"/>
            <a:pathLst>
              <a:path w="4625649" h="1221379">
                <a:moveTo>
                  <a:pt x="0" y="0"/>
                </a:moveTo>
                <a:lnTo>
                  <a:pt x="4625649" y="0"/>
                </a:lnTo>
                <a:lnTo>
                  <a:pt x="4625649" y="1221379"/>
                </a:lnTo>
                <a:lnTo>
                  <a:pt x="0" y="1221379"/>
                </a:lnTo>
                <a:lnTo>
                  <a:pt x="0" y="0"/>
                </a:lnTo>
                <a:close/>
              </a:path>
            </a:pathLst>
          </a:custGeom>
          <a:blipFill>
            <a:blip r:embed="rId3"/>
            <a:stretch>
              <a:fillRect/>
            </a:stretch>
          </a:blipFill>
        </p:spPr>
        <p:txBody>
          <a:bodyPr/>
          <a:lstStyle/>
          <a:p>
            <a:pPr algn="l" rtl="0"/>
            <a:endParaRPr lang="en-GB"/>
          </a:p>
        </p:txBody>
      </p:sp>
      <p:sp>
        <p:nvSpPr>
          <p:cNvPr id="4" name="Freeform 4"/>
          <p:cNvSpPr/>
          <p:nvPr/>
        </p:nvSpPr>
        <p:spPr>
          <a:xfrm>
            <a:off x="695673" y="9163157"/>
            <a:ext cx="855655" cy="855655"/>
          </a:xfrm>
          <a:custGeom>
            <a:avLst/>
            <a:gdLst/>
            <a:ahLst/>
            <a:cxnLst/>
            <a:rect l="l" t="t" r="r" b="b"/>
            <a:pathLst>
              <a:path w="855655" h="855655">
                <a:moveTo>
                  <a:pt x="0" y="0"/>
                </a:moveTo>
                <a:lnTo>
                  <a:pt x="855655" y="0"/>
                </a:lnTo>
                <a:lnTo>
                  <a:pt x="855655" y="855655"/>
                </a:lnTo>
                <a:lnTo>
                  <a:pt x="0" y="8556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algn="l" rtl="0"/>
            <a:endParaRPr lang="en-GB"/>
          </a:p>
        </p:txBody>
      </p:sp>
      <p:sp>
        <p:nvSpPr>
          <p:cNvPr id="5" name="Freeform 5"/>
          <p:cNvSpPr/>
          <p:nvPr/>
        </p:nvSpPr>
        <p:spPr>
          <a:xfrm>
            <a:off x="8538598" y="893703"/>
            <a:ext cx="858597" cy="858597"/>
          </a:xfrm>
          <a:custGeom>
            <a:avLst/>
            <a:gdLst/>
            <a:ahLst/>
            <a:cxnLst/>
            <a:rect l="l" t="t" r="r" b="b"/>
            <a:pathLst>
              <a:path w="858597" h="858597">
                <a:moveTo>
                  <a:pt x="0" y="0"/>
                </a:moveTo>
                <a:lnTo>
                  <a:pt x="858597" y="0"/>
                </a:lnTo>
                <a:lnTo>
                  <a:pt x="858597" y="858597"/>
                </a:lnTo>
                <a:lnTo>
                  <a:pt x="0" y="8585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algn="l" rtl="0"/>
            <a:endParaRPr lang="en-GB"/>
          </a:p>
        </p:txBody>
      </p:sp>
      <p:sp>
        <p:nvSpPr>
          <p:cNvPr id="6" name="Freeform 6"/>
          <p:cNvSpPr/>
          <p:nvPr/>
        </p:nvSpPr>
        <p:spPr>
          <a:xfrm>
            <a:off x="8037749" y="527056"/>
            <a:ext cx="635846" cy="635846"/>
          </a:xfrm>
          <a:custGeom>
            <a:avLst/>
            <a:gdLst/>
            <a:ahLst/>
            <a:cxnLst/>
            <a:rect l="l" t="t" r="r" b="b"/>
            <a:pathLst>
              <a:path w="635846" h="635846">
                <a:moveTo>
                  <a:pt x="0" y="0"/>
                </a:moveTo>
                <a:lnTo>
                  <a:pt x="635847" y="0"/>
                </a:lnTo>
                <a:lnTo>
                  <a:pt x="635847" y="635846"/>
                </a:lnTo>
                <a:lnTo>
                  <a:pt x="0" y="6358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algn="l" rtl="0"/>
            <a:endParaRPr lang="en-GB"/>
          </a:p>
        </p:txBody>
      </p:sp>
      <p:sp>
        <p:nvSpPr>
          <p:cNvPr id="7" name="Freeform 7"/>
          <p:cNvSpPr/>
          <p:nvPr/>
        </p:nvSpPr>
        <p:spPr>
          <a:xfrm>
            <a:off x="270792" y="8538598"/>
            <a:ext cx="624558" cy="624558"/>
          </a:xfrm>
          <a:custGeom>
            <a:avLst/>
            <a:gdLst/>
            <a:ahLst/>
            <a:cxnLst/>
            <a:rect l="l" t="t" r="r" b="b"/>
            <a:pathLst>
              <a:path w="624558" h="624558">
                <a:moveTo>
                  <a:pt x="0" y="0"/>
                </a:moveTo>
                <a:lnTo>
                  <a:pt x="624558" y="0"/>
                </a:lnTo>
                <a:lnTo>
                  <a:pt x="624558" y="624559"/>
                </a:lnTo>
                <a:lnTo>
                  <a:pt x="0" y="6245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algn="l" rtl="0"/>
            <a:endParaRPr lang="en-GB"/>
          </a:p>
        </p:txBody>
      </p:sp>
      <p:sp>
        <p:nvSpPr>
          <p:cNvPr id="8" name="TextBox 8"/>
          <p:cNvSpPr txBox="1"/>
          <p:nvPr/>
        </p:nvSpPr>
        <p:spPr>
          <a:xfrm>
            <a:off x="9262019" y="642769"/>
            <a:ext cx="8165116" cy="861903"/>
          </a:xfrm>
          <a:prstGeom prst="rect">
            <a:avLst/>
          </a:prstGeom>
        </p:spPr>
        <p:txBody>
          <a:bodyPr wrap="square" lIns="0" tIns="0" rIns="0" bIns="0" rtlCol="0" anchor="t">
            <a:spAutoFit/>
          </a:bodyPr>
          <a:lstStyle/>
          <a:p>
            <a:pPr algn="ctr" rtl="0">
              <a:lnSpc>
                <a:spcPts val="7280"/>
              </a:lnSpc>
            </a:pPr>
            <a:r>
              <a:rPr lang="en-GB" sz="5200" dirty="0">
                <a:solidFill>
                  <a:srgbClr val="F5D9C5"/>
                </a:solidFill>
                <a:latin typeface="Veneer"/>
              </a:rPr>
              <a:t>Faire changer le monde</a:t>
            </a:r>
            <a:endParaRPr lang="en-US" sz="5200" dirty="0">
              <a:solidFill>
                <a:srgbClr val="F5D9C5"/>
              </a:solidFill>
              <a:latin typeface="Veneer"/>
            </a:endParaRPr>
          </a:p>
        </p:txBody>
      </p:sp>
      <p:sp>
        <p:nvSpPr>
          <p:cNvPr id="9" name="TextBox 9"/>
          <p:cNvSpPr txBox="1"/>
          <p:nvPr/>
        </p:nvSpPr>
        <p:spPr>
          <a:xfrm>
            <a:off x="8545525" y="1869145"/>
            <a:ext cx="9345259" cy="8149667"/>
          </a:xfrm>
          <a:prstGeom prst="rect">
            <a:avLst/>
          </a:prstGeom>
        </p:spPr>
        <p:txBody>
          <a:bodyPr wrap="square" lIns="0" tIns="0" rIns="0" bIns="0" rtlCol="0" anchor="t">
            <a:spAutoFit/>
          </a:bodyPr>
          <a:lstStyle/>
          <a:p>
            <a:pPr algn="ctr" rtl="0">
              <a:lnSpc>
                <a:spcPts val="2940"/>
              </a:lnSpc>
            </a:pPr>
            <a:r>
              <a:rPr lang="en-US" b="1" dirty="0">
                <a:solidFill>
                  <a:srgbClr val="000000"/>
                </a:solidFill>
                <a:latin typeface="Calibri"/>
              </a:rPr>
              <a:t>L’injustice pousse les filles à agir. Qu’il s’agisse de la crise climatique ou de la discrimination </a:t>
            </a:r>
            <a:r>
              <a:rPr lang="en-US" b="1" dirty="0" err="1">
                <a:solidFill>
                  <a:srgbClr val="000000"/>
                </a:solidFill>
                <a:latin typeface="Calibri"/>
              </a:rPr>
              <a:t>basée</a:t>
            </a:r>
            <a:r>
              <a:rPr lang="en-US" b="1" dirty="0">
                <a:solidFill>
                  <a:srgbClr val="000000"/>
                </a:solidFill>
                <a:latin typeface="Calibri"/>
              </a:rPr>
              <a:t> sur le genre, </a:t>
            </a:r>
            <a:r>
              <a:rPr lang="en-US" b="1" dirty="0" err="1">
                <a:solidFill>
                  <a:srgbClr val="000000"/>
                </a:solidFill>
                <a:latin typeface="Calibri"/>
              </a:rPr>
              <a:t>elles</a:t>
            </a:r>
            <a:r>
              <a:rPr lang="en-US" b="1" dirty="0">
                <a:solidFill>
                  <a:srgbClr val="000000"/>
                </a:solidFill>
                <a:latin typeface="Calibri"/>
              </a:rPr>
              <a:t> refusent de </a:t>
            </a:r>
            <a:r>
              <a:rPr lang="en-US" b="1" dirty="0" err="1">
                <a:solidFill>
                  <a:srgbClr val="000000"/>
                </a:solidFill>
                <a:latin typeface="Calibri"/>
              </a:rPr>
              <a:t>rester</a:t>
            </a:r>
            <a:r>
              <a:rPr lang="en-US" b="1" dirty="0">
                <a:solidFill>
                  <a:srgbClr val="000000"/>
                </a:solidFill>
                <a:latin typeface="Calibri"/>
              </a:rPr>
              <a:t> </a:t>
            </a:r>
            <a:r>
              <a:rPr lang="en-US" b="1" dirty="0" err="1">
                <a:solidFill>
                  <a:srgbClr val="000000"/>
                </a:solidFill>
                <a:latin typeface="Calibri"/>
              </a:rPr>
              <a:t>silencieuses</a:t>
            </a:r>
            <a:r>
              <a:rPr lang="en-US" b="1" dirty="0">
                <a:solidFill>
                  <a:srgbClr val="000000"/>
                </a:solidFill>
                <a:latin typeface="Calibri"/>
              </a:rPr>
              <a:t>. Les filles prennent la parole. </a:t>
            </a:r>
            <a:r>
              <a:rPr lang="en-US" b="1" dirty="0" err="1">
                <a:solidFill>
                  <a:srgbClr val="000000"/>
                </a:solidFill>
                <a:latin typeface="Calibri"/>
              </a:rPr>
              <a:t>Elles</a:t>
            </a:r>
            <a:r>
              <a:rPr lang="en-US" b="1" dirty="0">
                <a:solidFill>
                  <a:srgbClr val="000000"/>
                </a:solidFill>
                <a:latin typeface="Calibri"/>
              </a:rPr>
              <a:t> font avancer les choses et créent des changements durables – dans leurs communautés, au niveau national et mondial. Mais être une fille militante peut </a:t>
            </a:r>
            <a:r>
              <a:rPr lang="en-US" b="1" dirty="0" err="1">
                <a:solidFill>
                  <a:srgbClr val="000000"/>
                </a:solidFill>
                <a:latin typeface="Calibri"/>
              </a:rPr>
              <a:t>être</a:t>
            </a:r>
            <a:r>
              <a:rPr lang="en-US" b="1" dirty="0">
                <a:solidFill>
                  <a:srgbClr val="000000"/>
                </a:solidFill>
                <a:latin typeface="Calibri"/>
              </a:rPr>
              <a:t> difficile.</a:t>
            </a:r>
            <a:br>
              <a:rPr lang="en-US" b="1" dirty="0">
                <a:solidFill>
                  <a:srgbClr val="000000"/>
                </a:solidFill>
                <a:latin typeface="Calibri"/>
              </a:rPr>
            </a:br>
            <a:endParaRPr lang="en-US" b="1" dirty="0">
              <a:solidFill>
                <a:srgbClr val="000000"/>
              </a:solidFill>
              <a:latin typeface="Calibri"/>
            </a:endParaRPr>
          </a:p>
          <a:p>
            <a:pPr algn="ctr" rtl="0">
              <a:lnSpc>
                <a:spcPts val="2940"/>
              </a:lnSpc>
            </a:pPr>
            <a:r>
              <a:rPr lang="en-US" b="1" dirty="0">
                <a:solidFill>
                  <a:srgbClr val="000000"/>
                </a:solidFill>
                <a:latin typeface="Calibri"/>
              </a:rPr>
              <a:t>Dans le nouveau Rapport sur la situation des filles dans le monde 2023 de Plan International – </a:t>
            </a:r>
            <a:r>
              <a:rPr lang="en-GB" b="1" dirty="0">
                <a:solidFill>
                  <a:srgbClr val="000000"/>
                </a:solidFill>
                <a:latin typeface="Calibri"/>
              </a:rPr>
              <a:t>Faire changer le monde : les filles et les </a:t>
            </a:r>
            <a:r>
              <a:rPr lang="en-GB" b="1" dirty="0" err="1">
                <a:solidFill>
                  <a:srgbClr val="000000"/>
                </a:solidFill>
                <a:latin typeface="Calibri"/>
              </a:rPr>
              <a:t>jeunes</a:t>
            </a:r>
            <a:r>
              <a:rPr lang="en-GB" b="1" dirty="0">
                <a:solidFill>
                  <a:srgbClr val="000000"/>
                </a:solidFill>
                <a:latin typeface="Calibri"/>
              </a:rPr>
              <a:t> femmes </a:t>
            </a:r>
            <a:r>
              <a:rPr lang="en-GB" b="1" dirty="0" err="1">
                <a:solidFill>
                  <a:srgbClr val="000000"/>
                </a:solidFill>
                <a:latin typeface="Calibri"/>
              </a:rPr>
              <a:t>militantes</a:t>
            </a:r>
            <a:r>
              <a:rPr lang="en-GB" b="1" dirty="0">
                <a:solidFill>
                  <a:srgbClr val="000000"/>
                </a:solidFill>
                <a:latin typeface="Calibri"/>
              </a:rPr>
              <a:t> </a:t>
            </a:r>
            <a:r>
              <a:rPr lang="en-GB" b="1" dirty="0" err="1">
                <a:solidFill>
                  <a:srgbClr val="000000"/>
                </a:solidFill>
                <a:latin typeface="Calibri"/>
              </a:rPr>
              <a:t>mènent</a:t>
            </a:r>
            <a:r>
              <a:rPr lang="en-GB" b="1" dirty="0">
                <a:solidFill>
                  <a:srgbClr val="000000"/>
                </a:solidFill>
                <a:latin typeface="Calibri"/>
              </a:rPr>
              <a:t> la </a:t>
            </a:r>
            <a:r>
              <a:rPr lang="en-GB" b="1" dirty="0" err="1">
                <a:solidFill>
                  <a:srgbClr val="000000"/>
                </a:solidFill>
                <a:latin typeface="Calibri"/>
              </a:rPr>
              <a:t>lutte</a:t>
            </a:r>
            <a:r>
              <a:rPr lang="en-GB" b="1" dirty="0">
                <a:solidFill>
                  <a:srgbClr val="000000"/>
                </a:solidFill>
                <a:latin typeface="Calibri"/>
              </a:rPr>
              <a:t> pour </a:t>
            </a:r>
            <a:r>
              <a:rPr lang="en-GB" b="1" dirty="0" err="1">
                <a:solidFill>
                  <a:srgbClr val="000000"/>
                </a:solidFill>
                <a:latin typeface="Calibri"/>
              </a:rPr>
              <a:t>l’égalite</a:t>
            </a:r>
            <a:r>
              <a:rPr lang="en-GB" b="1" dirty="0">
                <a:solidFill>
                  <a:srgbClr val="000000"/>
                </a:solidFill>
                <a:latin typeface="Calibri"/>
              </a:rPr>
              <a:t>́ </a:t>
            </a:r>
            <a:r>
              <a:rPr lang="en-US" b="1" dirty="0">
                <a:solidFill>
                  <a:srgbClr val="000000"/>
                </a:solidFill>
                <a:latin typeface="Calibri"/>
              </a:rPr>
              <a:t>– nous avons parlé à plus d'un millier de filles et jeunes femmes militantes de 26 pays à travers le monde. Les filles militantes sont confrontées à d'innombrables risques, qu'il s'agisse de l'hostilité des membres de la communauté, </a:t>
            </a:r>
            <a:r>
              <a:rPr lang="en-US" b="1" dirty="0" err="1">
                <a:solidFill>
                  <a:srgbClr val="000000"/>
                </a:solidFill>
                <a:latin typeface="Calibri"/>
              </a:rPr>
              <a:t>d'une</a:t>
            </a:r>
            <a:r>
              <a:rPr lang="en-US" b="1" dirty="0">
                <a:solidFill>
                  <a:srgbClr val="000000"/>
                </a:solidFill>
                <a:latin typeface="Calibri"/>
              </a:rPr>
              <a:t> </a:t>
            </a:r>
            <a:r>
              <a:rPr lang="en-US" b="1" dirty="0" smtClean="0">
                <a:solidFill>
                  <a:srgbClr val="000000"/>
                </a:solidFill>
                <a:latin typeface="Calibri"/>
              </a:rPr>
              <a:t>surveillance</a:t>
            </a:r>
            <a:r>
              <a:rPr lang="en-US" b="1" dirty="0" smtClean="0">
                <a:solidFill>
                  <a:srgbClr val="000000"/>
                </a:solidFill>
                <a:latin typeface="Calibri"/>
              </a:rPr>
              <a:t> </a:t>
            </a:r>
            <a:r>
              <a:rPr lang="en-US" b="1" dirty="0">
                <a:solidFill>
                  <a:srgbClr val="000000"/>
                </a:solidFill>
                <a:latin typeface="Calibri"/>
              </a:rPr>
              <a:t>oppressive ou d'abus en ligne. Une fille et une jeune femme militante sur cinq (17 %) craint pour sa sécurité dans l’exercice de son travail. Pour de nombreuses filles et jeunes femmes, l’accès au financement et aux décideurs politiques est limité, ce qui ajoute à la difficulté de faire entendre leur voix. Le principal obstacle au militantisme des filles est le manque de financement. Plus de la moitié (54 %) des filles interrogées ont cité le manque de moyens financiers comme le principal facteur freinant leur campagne.</a:t>
            </a:r>
          </a:p>
          <a:p>
            <a:pPr algn="ctr" rtl="0">
              <a:lnSpc>
                <a:spcPts val="2940"/>
              </a:lnSpc>
            </a:pPr>
            <a:r>
              <a:rPr lang="en-US" b="1" dirty="0">
                <a:solidFill>
                  <a:srgbClr val="000000"/>
                </a:solidFill>
                <a:latin typeface="Calibri"/>
              </a:rPr>
              <a:t>​</a:t>
            </a:r>
          </a:p>
          <a:p>
            <a:pPr algn="ctr" rtl="0">
              <a:lnSpc>
                <a:spcPts val="2940"/>
              </a:lnSpc>
            </a:pPr>
            <a:r>
              <a:rPr lang="en-US" b="1" dirty="0">
                <a:solidFill>
                  <a:srgbClr val="F5D9C5"/>
                </a:solidFill>
                <a:latin typeface="Calibri"/>
              </a:rPr>
              <a:t>En cette #JournéedelaFille2023, Plan International se tient aux côtés des filles militantes et, avec votre soutien, la </a:t>
            </a:r>
            <a:r>
              <a:rPr lang="en-US" b="1" dirty="0" err="1">
                <a:solidFill>
                  <a:srgbClr val="F5D9C5"/>
                </a:solidFill>
                <a:latin typeface="Calibri"/>
              </a:rPr>
              <a:t>campagne</a:t>
            </a:r>
            <a:r>
              <a:rPr lang="en-US" b="1" dirty="0">
                <a:solidFill>
                  <a:srgbClr val="F5D9C5"/>
                </a:solidFill>
                <a:latin typeface="Calibri"/>
              </a:rPr>
              <a:t> Aux Filles </a:t>
            </a:r>
            <a:r>
              <a:rPr lang="en-US" b="1" dirty="0" err="1">
                <a:solidFill>
                  <a:srgbClr val="F5D9C5"/>
                </a:solidFill>
                <a:latin typeface="Calibri"/>
              </a:rPr>
              <a:t>l’égalité</a:t>
            </a:r>
            <a:r>
              <a:rPr lang="en-US" b="1" dirty="0">
                <a:solidFill>
                  <a:srgbClr val="F5D9C5"/>
                </a:solidFill>
                <a:latin typeface="Calibri"/>
              </a:rPr>
              <a:t> </a:t>
            </a:r>
            <a:r>
              <a:rPr lang="en-US" b="1" dirty="0" err="1">
                <a:solidFill>
                  <a:srgbClr val="F5D9C5"/>
                </a:solidFill>
                <a:latin typeface="Calibri"/>
              </a:rPr>
              <a:t>appelle</a:t>
            </a:r>
            <a:r>
              <a:rPr lang="en-US" b="1" dirty="0">
                <a:solidFill>
                  <a:srgbClr val="F5D9C5"/>
                </a:solidFill>
                <a:latin typeface="Calibri"/>
              </a:rPr>
              <a:t> les gouvernements, les donateurs et la société civile à rendre des comptes et à fournir des ressources aux filles et aux </a:t>
            </a:r>
            <a:r>
              <a:rPr lang="en-US" b="1" dirty="0" err="1">
                <a:solidFill>
                  <a:srgbClr val="F5D9C5"/>
                </a:solidFill>
                <a:latin typeface="Calibri"/>
              </a:rPr>
              <a:t>jeunes</a:t>
            </a:r>
            <a:r>
              <a:rPr lang="en-US" b="1" dirty="0">
                <a:solidFill>
                  <a:srgbClr val="F5D9C5"/>
                </a:solidFill>
                <a:latin typeface="Calibri"/>
              </a:rPr>
              <a:t> </a:t>
            </a:r>
            <a:r>
              <a:rPr lang="en-US" b="1" dirty="0" err="1" smtClean="0">
                <a:solidFill>
                  <a:srgbClr val="F5D9C5"/>
                </a:solidFill>
                <a:latin typeface="Calibri"/>
              </a:rPr>
              <a:t>militantes</a:t>
            </a:r>
            <a:r>
              <a:rPr lang="en-US" b="1" dirty="0">
                <a:solidFill>
                  <a:srgbClr val="F5D9C5"/>
                </a:solidFill>
                <a:latin typeface="Calibri"/>
              </a:rPr>
              <a:t>.</a:t>
            </a:r>
            <a:r>
              <a:rPr lang="en-US" b="1" dirty="0">
                <a:solidFill>
                  <a:srgbClr val="000000"/>
                </a:solidFill>
                <a:latin typeface="Calibri"/>
              </a:rPr>
              <a:t>. ​</a:t>
            </a:r>
          </a:p>
          <a:p>
            <a:pPr algn="ctr" rtl="0">
              <a:lnSpc>
                <a:spcPts val="2940"/>
              </a:lnSpc>
            </a:pPr>
            <a:r>
              <a:rPr lang="en-US" b="1" dirty="0">
                <a:solidFill>
                  <a:srgbClr val="000000"/>
                </a:solidFill>
                <a:latin typeface="Calibri"/>
              </a:rPr>
              <a:t>​</a:t>
            </a:r>
          </a:p>
          <a:p>
            <a:pPr algn="ctr" rtl="0">
              <a:lnSpc>
                <a:spcPts val="2940"/>
              </a:lnSpc>
            </a:pPr>
            <a:r>
              <a:rPr lang="en-US" b="1" dirty="0">
                <a:solidFill>
                  <a:srgbClr val="000000"/>
                </a:solidFill>
                <a:latin typeface="Calibri"/>
              </a:rPr>
              <a:t>​</a:t>
            </a:r>
          </a:p>
          <a:p>
            <a:pPr algn="ctr" rtl="0">
              <a:lnSpc>
                <a:spcPts val="2940"/>
              </a:lnSpc>
            </a:pPr>
            <a:endParaRPr lang="en-US" b="1" dirty="0">
              <a:solidFill>
                <a:srgbClr val="000000"/>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sp>
        <p:nvSpPr>
          <p:cNvPr id="2" name="Freeform 2"/>
          <p:cNvSpPr/>
          <p:nvPr/>
        </p:nvSpPr>
        <p:spPr>
          <a:xfrm>
            <a:off x="13388711" y="380484"/>
            <a:ext cx="4472063" cy="4472063"/>
          </a:xfrm>
          <a:custGeom>
            <a:avLst/>
            <a:gdLst/>
            <a:ahLst/>
            <a:cxnLst/>
            <a:rect l="l" t="t" r="r" b="b"/>
            <a:pathLst>
              <a:path w="4472063" h="4472063">
                <a:moveTo>
                  <a:pt x="0" y="0"/>
                </a:moveTo>
                <a:lnTo>
                  <a:pt x="4472063" y="0"/>
                </a:lnTo>
                <a:lnTo>
                  <a:pt x="4472063" y="4472063"/>
                </a:lnTo>
                <a:lnTo>
                  <a:pt x="0" y="4472063"/>
                </a:lnTo>
                <a:lnTo>
                  <a:pt x="0" y="0"/>
                </a:lnTo>
                <a:close/>
              </a:path>
            </a:pathLst>
          </a:custGeom>
          <a:blipFill>
            <a:blip r:embed="rId2"/>
            <a:stretch>
              <a:fillRect/>
            </a:stretch>
          </a:blipFill>
        </p:spPr>
        <p:txBody>
          <a:bodyPr/>
          <a:lstStyle/>
          <a:p>
            <a:pPr algn="l" rtl="0"/>
            <a:endParaRPr lang="en-GB"/>
          </a:p>
        </p:txBody>
      </p:sp>
      <p:sp>
        <p:nvSpPr>
          <p:cNvPr id="3" name="Freeform 3"/>
          <p:cNvSpPr/>
          <p:nvPr/>
        </p:nvSpPr>
        <p:spPr>
          <a:xfrm>
            <a:off x="8627583" y="5153891"/>
            <a:ext cx="4472063" cy="4472063"/>
          </a:xfrm>
          <a:custGeom>
            <a:avLst/>
            <a:gdLst/>
            <a:ahLst/>
            <a:cxnLst/>
            <a:rect l="l" t="t" r="r" b="b"/>
            <a:pathLst>
              <a:path w="4472063" h="4472063">
                <a:moveTo>
                  <a:pt x="0" y="0"/>
                </a:moveTo>
                <a:lnTo>
                  <a:pt x="4472063" y="0"/>
                </a:lnTo>
                <a:lnTo>
                  <a:pt x="4472063" y="4472063"/>
                </a:lnTo>
                <a:lnTo>
                  <a:pt x="0" y="4472063"/>
                </a:lnTo>
                <a:lnTo>
                  <a:pt x="0" y="0"/>
                </a:lnTo>
                <a:close/>
              </a:path>
            </a:pathLst>
          </a:custGeom>
          <a:blipFill>
            <a:blip r:embed="rId3"/>
            <a:stretch>
              <a:fillRect/>
            </a:stretch>
          </a:blipFill>
        </p:spPr>
        <p:txBody>
          <a:bodyPr/>
          <a:lstStyle/>
          <a:p>
            <a:pPr algn="l" rtl="0"/>
            <a:endParaRPr lang="en-GB"/>
          </a:p>
        </p:txBody>
      </p:sp>
      <p:sp>
        <p:nvSpPr>
          <p:cNvPr id="4" name="Freeform 4"/>
          <p:cNvSpPr/>
          <p:nvPr/>
        </p:nvSpPr>
        <p:spPr>
          <a:xfrm>
            <a:off x="419735" y="-20500"/>
            <a:ext cx="2638056" cy="2773252"/>
          </a:xfrm>
          <a:custGeom>
            <a:avLst/>
            <a:gdLst/>
            <a:ahLst/>
            <a:cxnLst/>
            <a:rect l="l" t="t" r="r" b="b"/>
            <a:pathLst>
              <a:path w="2638056" h="2773252">
                <a:moveTo>
                  <a:pt x="0" y="0"/>
                </a:moveTo>
                <a:lnTo>
                  <a:pt x="2638056" y="0"/>
                </a:lnTo>
                <a:lnTo>
                  <a:pt x="2638056" y="2773251"/>
                </a:lnTo>
                <a:lnTo>
                  <a:pt x="0" y="27732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algn="l" rtl="0"/>
            <a:endParaRPr lang="en-GB"/>
          </a:p>
        </p:txBody>
      </p:sp>
      <p:sp>
        <p:nvSpPr>
          <p:cNvPr id="5" name="Freeform 5"/>
          <p:cNvSpPr/>
          <p:nvPr/>
        </p:nvSpPr>
        <p:spPr>
          <a:xfrm>
            <a:off x="8627583" y="380484"/>
            <a:ext cx="4472063" cy="4472063"/>
          </a:xfrm>
          <a:custGeom>
            <a:avLst/>
            <a:gdLst/>
            <a:ahLst/>
            <a:cxnLst/>
            <a:rect l="l" t="t" r="r" b="b"/>
            <a:pathLst>
              <a:path w="4472063" h="4472063">
                <a:moveTo>
                  <a:pt x="0" y="0"/>
                </a:moveTo>
                <a:lnTo>
                  <a:pt x="4472063" y="0"/>
                </a:lnTo>
                <a:lnTo>
                  <a:pt x="4472063" y="4472063"/>
                </a:lnTo>
                <a:lnTo>
                  <a:pt x="0" y="4472063"/>
                </a:lnTo>
                <a:lnTo>
                  <a:pt x="0" y="0"/>
                </a:lnTo>
                <a:close/>
              </a:path>
            </a:pathLst>
          </a:custGeom>
          <a:blipFill>
            <a:blip r:embed="rId6"/>
            <a:stretch>
              <a:fillRect/>
            </a:stretch>
          </a:blipFill>
        </p:spPr>
        <p:txBody>
          <a:bodyPr/>
          <a:lstStyle/>
          <a:p>
            <a:pPr algn="l" rtl="0"/>
            <a:endParaRPr lang="en-GB" dirty="0"/>
          </a:p>
        </p:txBody>
      </p:sp>
      <p:sp>
        <p:nvSpPr>
          <p:cNvPr id="6" name="Freeform 6"/>
          <p:cNvSpPr/>
          <p:nvPr/>
        </p:nvSpPr>
        <p:spPr>
          <a:xfrm>
            <a:off x="13388711" y="5143500"/>
            <a:ext cx="4472063" cy="4472063"/>
          </a:xfrm>
          <a:custGeom>
            <a:avLst/>
            <a:gdLst/>
            <a:ahLst/>
            <a:cxnLst/>
            <a:rect l="l" t="t" r="r" b="b"/>
            <a:pathLst>
              <a:path w="4472063" h="4472063">
                <a:moveTo>
                  <a:pt x="0" y="0"/>
                </a:moveTo>
                <a:lnTo>
                  <a:pt x="4472063" y="0"/>
                </a:lnTo>
                <a:lnTo>
                  <a:pt x="4472063" y="4472063"/>
                </a:lnTo>
                <a:lnTo>
                  <a:pt x="0" y="4472063"/>
                </a:lnTo>
                <a:lnTo>
                  <a:pt x="0" y="0"/>
                </a:lnTo>
                <a:close/>
              </a:path>
            </a:pathLst>
          </a:custGeom>
          <a:blipFill>
            <a:blip r:embed="rId7"/>
            <a:stretch>
              <a:fillRect/>
            </a:stretch>
          </a:blipFill>
        </p:spPr>
        <p:txBody>
          <a:bodyPr/>
          <a:lstStyle/>
          <a:p>
            <a:pPr algn="l" rtl="0"/>
            <a:endParaRPr lang="en-GB"/>
          </a:p>
        </p:txBody>
      </p:sp>
      <p:sp>
        <p:nvSpPr>
          <p:cNvPr id="7" name="TextBox 7"/>
          <p:cNvSpPr txBox="1"/>
          <p:nvPr/>
        </p:nvSpPr>
        <p:spPr>
          <a:xfrm>
            <a:off x="1905000" y="1363384"/>
            <a:ext cx="5308960" cy="7230018"/>
          </a:xfrm>
          <a:prstGeom prst="rect">
            <a:avLst/>
          </a:prstGeom>
        </p:spPr>
        <p:txBody>
          <a:bodyPr lIns="0" tIns="0" rIns="0" bIns="0" rtlCol="0" anchor="t">
            <a:spAutoFit/>
          </a:bodyPr>
          <a:lstStyle/>
          <a:p>
            <a:pPr algn="ctr" rtl="0">
              <a:lnSpc>
                <a:spcPts val="9380"/>
              </a:lnSpc>
            </a:pPr>
            <a:r>
              <a:rPr lang="en-US" sz="6700" dirty="0">
                <a:solidFill>
                  <a:srgbClr val="F5D9C5"/>
                </a:solidFill>
                <a:latin typeface="Veneer"/>
              </a:rPr>
              <a:t>En </a:t>
            </a:r>
            <a:r>
              <a:rPr lang="en-US" sz="6700" dirty="0" err="1">
                <a:solidFill>
                  <a:srgbClr val="F5D9C5"/>
                </a:solidFill>
                <a:latin typeface="Veneer"/>
              </a:rPr>
              <a:t>cette</a:t>
            </a:r>
            <a:r>
              <a:rPr lang="en-US" sz="6700" dirty="0">
                <a:solidFill>
                  <a:srgbClr val="F5D9C5"/>
                </a:solidFill>
                <a:latin typeface="Veneer"/>
              </a:rPr>
              <a:t> </a:t>
            </a:r>
            <a:r>
              <a:rPr lang="en-US" sz="6700" dirty="0" err="1">
                <a:solidFill>
                  <a:srgbClr val="F5D9C5"/>
                </a:solidFill>
                <a:latin typeface="Veneer"/>
              </a:rPr>
              <a:t>Journée</a:t>
            </a:r>
            <a:r>
              <a:rPr lang="en-US" sz="6700" dirty="0">
                <a:solidFill>
                  <a:srgbClr val="F5D9C5"/>
                </a:solidFill>
                <a:latin typeface="Veneer"/>
              </a:rPr>
              <a:t> </a:t>
            </a:r>
            <a:r>
              <a:rPr lang="en-US" sz="6700" dirty="0" err="1">
                <a:solidFill>
                  <a:srgbClr val="F5D9C5"/>
                </a:solidFill>
                <a:latin typeface="Veneer"/>
              </a:rPr>
              <a:t>Internationale</a:t>
            </a:r>
            <a:r>
              <a:rPr lang="en-US" sz="6700" dirty="0">
                <a:solidFill>
                  <a:srgbClr val="F5D9C5"/>
                </a:solidFill>
                <a:latin typeface="Veneer"/>
              </a:rPr>
              <a:t> des Filles, Plan International </a:t>
            </a:r>
            <a:r>
              <a:rPr lang="en-US" sz="6700" dirty="0" err="1">
                <a:solidFill>
                  <a:srgbClr val="F5D9C5"/>
                </a:solidFill>
                <a:latin typeface="Veneer"/>
              </a:rPr>
              <a:t>exige</a:t>
            </a:r>
            <a:r>
              <a:rPr lang="en-US" sz="6700" dirty="0">
                <a:solidFill>
                  <a:srgbClr val="F5D9C5"/>
                </a:solidFill>
                <a:latin typeface="Veneer"/>
              </a:rPr>
              <a:t>...</a:t>
            </a:r>
          </a:p>
        </p:txBody>
      </p:sp>
      <p:sp>
        <p:nvSpPr>
          <p:cNvPr id="8" name="Freeform 8"/>
          <p:cNvSpPr/>
          <p:nvPr/>
        </p:nvSpPr>
        <p:spPr>
          <a:xfrm>
            <a:off x="5989527" y="7379532"/>
            <a:ext cx="2638056" cy="2773252"/>
          </a:xfrm>
          <a:custGeom>
            <a:avLst/>
            <a:gdLst/>
            <a:ahLst/>
            <a:cxnLst/>
            <a:rect l="l" t="t" r="r" b="b"/>
            <a:pathLst>
              <a:path w="2638056" h="2773252">
                <a:moveTo>
                  <a:pt x="0" y="0"/>
                </a:moveTo>
                <a:lnTo>
                  <a:pt x="2638056" y="0"/>
                </a:lnTo>
                <a:lnTo>
                  <a:pt x="2638056" y="2773251"/>
                </a:lnTo>
                <a:lnTo>
                  <a:pt x="0" y="27732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algn="l" rtl="0"/>
            <a:endParaRPr lang="en-GB"/>
          </a:p>
        </p:txBody>
      </p:sp>
      <p:sp>
        <p:nvSpPr>
          <p:cNvPr id="9" name="Freeform 9"/>
          <p:cNvSpPr/>
          <p:nvPr/>
        </p:nvSpPr>
        <p:spPr>
          <a:xfrm>
            <a:off x="0" y="8931404"/>
            <a:ext cx="4625649" cy="1221379"/>
          </a:xfrm>
          <a:custGeom>
            <a:avLst/>
            <a:gdLst/>
            <a:ahLst/>
            <a:cxnLst/>
            <a:rect l="l" t="t" r="r" b="b"/>
            <a:pathLst>
              <a:path w="4625649" h="1221379">
                <a:moveTo>
                  <a:pt x="0" y="0"/>
                </a:moveTo>
                <a:lnTo>
                  <a:pt x="4625649" y="0"/>
                </a:lnTo>
                <a:lnTo>
                  <a:pt x="4625649" y="1221379"/>
                </a:lnTo>
                <a:lnTo>
                  <a:pt x="0" y="1221379"/>
                </a:lnTo>
                <a:lnTo>
                  <a:pt x="0" y="0"/>
                </a:lnTo>
                <a:close/>
              </a:path>
            </a:pathLst>
          </a:custGeom>
          <a:blipFill>
            <a:blip r:embed="rId8"/>
            <a:stretch>
              <a:fillRect/>
            </a:stretch>
          </a:blipFill>
        </p:spPr>
        <p:txBody>
          <a:bodyPr/>
          <a:lstStyle/>
          <a:p>
            <a:pPr algn="l" rtl="0"/>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grpSp>
        <p:nvGrpSpPr>
          <p:cNvPr id="2" name="Group 2"/>
          <p:cNvGrpSpPr/>
          <p:nvPr/>
        </p:nvGrpSpPr>
        <p:grpSpPr>
          <a:xfrm>
            <a:off x="-176400" y="-26411"/>
            <a:ext cx="9136571" cy="10339822"/>
            <a:chOff x="0" y="0"/>
            <a:chExt cx="12182095" cy="13786429"/>
          </a:xfrm>
        </p:grpSpPr>
        <p:pic>
          <p:nvPicPr>
            <p:cNvPr id="3" name="Picture 3"/>
            <p:cNvPicPr>
              <a:picLocks noChangeAspect="1"/>
            </p:cNvPicPr>
            <p:nvPr/>
          </p:nvPicPr>
          <p:blipFill>
            <a:blip r:embed="rId2"/>
            <a:srcRect t="25" b="25"/>
            <a:stretch>
              <a:fillRect/>
            </a:stretch>
          </p:blipFill>
          <p:spPr>
            <a:xfrm>
              <a:off x="0" y="0"/>
              <a:ext cx="12182095" cy="13786429"/>
            </a:xfrm>
            <a:prstGeom prst="rect">
              <a:avLst/>
            </a:prstGeom>
          </p:spPr>
        </p:pic>
      </p:grpSp>
      <p:sp>
        <p:nvSpPr>
          <p:cNvPr id="4" name="Freeform 4"/>
          <p:cNvSpPr/>
          <p:nvPr/>
        </p:nvSpPr>
        <p:spPr>
          <a:xfrm>
            <a:off x="13594262" y="8860393"/>
            <a:ext cx="4625649" cy="1221379"/>
          </a:xfrm>
          <a:custGeom>
            <a:avLst/>
            <a:gdLst/>
            <a:ahLst/>
            <a:cxnLst/>
            <a:rect l="l" t="t" r="r" b="b"/>
            <a:pathLst>
              <a:path w="4625649" h="1221379">
                <a:moveTo>
                  <a:pt x="0" y="0"/>
                </a:moveTo>
                <a:lnTo>
                  <a:pt x="4625649" y="0"/>
                </a:lnTo>
                <a:lnTo>
                  <a:pt x="4625649" y="1221379"/>
                </a:lnTo>
                <a:lnTo>
                  <a:pt x="0" y="1221379"/>
                </a:lnTo>
                <a:lnTo>
                  <a:pt x="0" y="0"/>
                </a:lnTo>
                <a:close/>
              </a:path>
            </a:pathLst>
          </a:custGeom>
          <a:blipFill>
            <a:blip r:embed="rId3"/>
            <a:stretch>
              <a:fillRect/>
            </a:stretch>
          </a:blipFill>
        </p:spPr>
        <p:txBody>
          <a:bodyPr/>
          <a:lstStyle/>
          <a:p>
            <a:pPr algn="l" rtl="0"/>
            <a:endParaRPr lang="en-GB"/>
          </a:p>
        </p:txBody>
      </p:sp>
      <p:grpSp>
        <p:nvGrpSpPr>
          <p:cNvPr id="5" name="Group 5"/>
          <p:cNvGrpSpPr/>
          <p:nvPr/>
        </p:nvGrpSpPr>
        <p:grpSpPr>
          <a:xfrm>
            <a:off x="11633024" y="7050785"/>
            <a:ext cx="4478748" cy="1347415"/>
            <a:chOff x="0" y="0"/>
            <a:chExt cx="1924312" cy="578922"/>
          </a:xfrm>
        </p:grpSpPr>
        <p:sp>
          <p:nvSpPr>
            <p:cNvPr id="6" name="Freeform 6"/>
            <p:cNvSpPr/>
            <p:nvPr/>
          </p:nvSpPr>
          <p:spPr>
            <a:xfrm>
              <a:off x="0" y="0"/>
              <a:ext cx="1924312" cy="578922"/>
            </a:xfrm>
            <a:custGeom>
              <a:avLst/>
              <a:gdLst/>
              <a:ahLst/>
              <a:cxnLst/>
              <a:rect l="l" t="t" r="r" b="b"/>
              <a:pathLst>
                <a:path w="1924312" h="578922">
                  <a:moveTo>
                    <a:pt x="1924312" y="289461"/>
                  </a:moveTo>
                  <a:lnTo>
                    <a:pt x="1517912" y="0"/>
                  </a:lnTo>
                  <a:lnTo>
                    <a:pt x="1517912" y="203200"/>
                  </a:lnTo>
                  <a:lnTo>
                    <a:pt x="0" y="203200"/>
                  </a:lnTo>
                  <a:lnTo>
                    <a:pt x="0" y="375722"/>
                  </a:lnTo>
                  <a:lnTo>
                    <a:pt x="1517912" y="375722"/>
                  </a:lnTo>
                  <a:lnTo>
                    <a:pt x="1517912" y="578922"/>
                  </a:lnTo>
                  <a:lnTo>
                    <a:pt x="1924312" y="289461"/>
                  </a:lnTo>
                  <a:close/>
                </a:path>
              </a:pathLst>
            </a:custGeom>
            <a:solidFill>
              <a:srgbClr val="F55D98"/>
            </a:solidFill>
          </p:spPr>
          <p:txBody>
            <a:bodyPr/>
            <a:lstStyle/>
            <a:p>
              <a:pPr algn="l" rtl="0"/>
              <a:endParaRPr lang="en-GB"/>
            </a:p>
          </p:txBody>
        </p:sp>
        <p:sp>
          <p:nvSpPr>
            <p:cNvPr id="7" name="TextBox 7"/>
            <p:cNvSpPr txBox="1"/>
            <p:nvPr/>
          </p:nvSpPr>
          <p:spPr>
            <a:xfrm>
              <a:off x="0" y="107950"/>
              <a:ext cx="711200" cy="501650"/>
            </a:xfrm>
            <a:prstGeom prst="rect">
              <a:avLst/>
            </a:prstGeom>
          </p:spPr>
          <p:txBody>
            <a:bodyPr lIns="50800" tIns="50800" rIns="50800" bIns="50800" rtlCol="0" anchor="ctr"/>
            <a:lstStyle/>
            <a:p>
              <a:pPr algn="ctr" rtl="0">
                <a:lnSpc>
                  <a:spcPts val="3220"/>
                </a:lnSpc>
              </a:pPr>
              <a:endParaRPr/>
            </a:p>
          </p:txBody>
        </p:sp>
      </p:grpSp>
      <p:sp>
        <p:nvSpPr>
          <p:cNvPr id="8" name="TextBox 8"/>
          <p:cNvSpPr txBox="1"/>
          <p:nvPr/>
        </p:nvSpPr>
        <p:spPr>
          <a:xfrm>
            <a:off x="8713995" y="2209879"/>
            <a:ext cx="9735509" cy="2733825"/>
          </a:xfrm>
          <a:prstGeom prst="rect">
            <a:avLst/>
          </a:prstGeom>
        </p:spPr>
        <p:txBody>
          <a:bodyPr wrap="square" lIns="0" tIns="0" rIns="0" bIns="0" rtlCol="0" anchor="t">
            <a:spAutoFit/>
          </a:bodyPr>
          <a:lstStyle/>
          <a:p>
            <a:pPr algn="ctr" rtl="0">
              <a:lnSpc>
                <a:spcPts val="11060"/>
              </a:lnSpc>
            </a:pPr>
            <a:r>
              <a:rPr lang="en-US" sz="7900" dirty="0" err="1">
                <a:solidFill>
                  <a:srgbClr val="F5D9C5"/>
                </a:solidFill>
                <a:latin typeface="Veneer"/>
              </a:rPr>
              <a:t>mais</a:t>
            </a:r>
            <a:r>
              <a:rPr lang="en-US" sz="7900" dirty="0">
                <a:solidFill>
                  <a:srgbClr val="F5D9C5"/>
                </a:solidFill>
                <a:latin typeface="Veneer"/>
              </a:rPr>
              <a:t> que </a:t>
            </a:r>
            <a:r>
              <a:rPr lang="en-US" sz="7900" dirty="0" err="1">
                <a:solidFill>
                  <a:srgbClr val="F5D9C5"/>
                </a:solidFill>
                <a:latin typeface="Veneer"/>
              </a:rPr>
              <a:t>pouvez-vous</a:t>
            </a:r>
            <a:r>
              <a:rPr lang="en-US" sz="7900" dirty="0">
                <a:solidFill>
                  <a:srgbClr val="F5D9C5"/>
                </a:solidFill>
                <a:latin typeface="Veneer"/>
              </a:rPr>
              <a:t> faire pour aider ?</a:t>
            </a:r>
          </a:p>
        </p:txBody>
      </p:sp>
      <p:sp>
        <p:nvSpPr>
          <p:cNvPr id="9" name="TextBox 9"/>
          <p:cNvSpPr txBox="1"/>
          <p:nvPr/>
        </p:nvSpPr>
        <p:spPr>
          <a:xfrm>
            <a:off x="9574006" y="4749936"/>
            <a:ext cx="8251801" cy="2229293"/>
          </a:xfrm>
          <a:prstGeom prst="rect">
            <a:avLst/>
          </a:prstGeom>
        </p:spPr>
        <p:txBody>
          <a:bodyPr lIns="0" tIns="0" rIns="0" bIns="0" rtlCol="0" anchor="t">
            <a:spAutoFit/>
          </a:bodyPr>
          <a:lstStyle/>
          <a:p>
            <a:pPr algn="ctr" rtl="0">
              <a:lnSpc>
                <a:spcPts val="5740"/>
              </a:lnSpc>
            </a:pPr>
            <a:r>
              <a:rPr lang="en-US" sz="4100" b="1" dirty="0">
                <a:solidFill>
                  <a:srgbClr val="F5D9C5"/>
                </a:solidFill>
                <a:latin typeface="Calibri"/>
              </a:rPr>
              <a:t>Nous avons rassemblé quelques idées pour inspirer votre activisme et aider les filles qui changent le monde.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grpSp>
        <p:nvGrpSpPr>
          <p:cNvPr id="2" name="Group 2"/>
          <p:cNvGrpSpPr/>
          <p:nvPr/>
        </p:nvGrpSpPr>
        <p:grpSpPr>
          <a:xfrm>
            <a:off x="11004103" y="855545"/>
            <a:ext cx="3273318" cy="3208839"/>
            <a:chOff x="0" y="0"/>
            <a:chExt cx="4364424" cy="4278451"/>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t="985" b="985"/>
            <a:stretch/>
          </p:blipFill>
          <p:spPr>
            <a:xfrm>
              <a:off x="0" y="0"/>
              <a:ext cx="4364424" cy="4278451"/>
            </a:xfrm>
            <a:prstGeom prst="rect">
              <a:avLst/>
            </a:prstGeom>
          </p:spPr>
        </p:pic>
      </p:grpSp>
      <p:sp>
        <p:nvSpPr>
          <p:cNvPr id="4" name="TextBox 4"/>
          <p:cNvSpPr txBox="1"/>
          <p:nvPr/>
        </p:nvSpPr>
        <p:spPr>
          <a:xfrm>
            <a:off x="4038600" y="7610095"/>
            <a:ext cx="10238821" cy="3411190"/>
          </a:xfrm>
          <a:prstGeom prst="rect">
            <a:avLst/>
          </a:prstGeom>
        </p:spPr>
        <p:txBody>
          <a:bodyPr wrap="square" lIns="0" tIns="0" rIns="0" bIns="0" rtlCol="0" anchor="t">
            <a:spAutoFit/>
          </a:bodyPr>
          <a:lstStyle/>
          <a:p>
            <a:pPr algn="ctr" rtl="0">
              <a:lnSpc>
                <a:spcPts val="3780"/>
              </a:lnSpc>
            </a:pPr>
            <a:r>
              <a:rPr lang="en-US" sz="2000" b="1" dirty="0">
                <a:solidFill>
                  <a:srgbClr val="F5D9C5"/>
                </a:solidFill>
                <a:latin typeface="Calibri"/>
              </a:rPr>
              <a:t>​</a:t>
            </a:r>
          </a:p>
          <a:p>
            <a:pPr algn="ctr" rtl="0">
              <a:lnSpc>
                <a:spcPts val="3780"/>
              </a:lnSpc>
            </a:pPr>
            <a:r>
              <a:rPr lang="en-US" sz="2000" b="1" dirty="0" err="1" smtClean="0">
                <a:solidFill>
                  <a:srgbClr val="F5D9C5"/>
                </a:solidFill>
                <a:latin typeface="Calibri"/>
              </a:rPr>
              <a:t>En</a:t>
            </a:r>
            <a:r>
              <a:rPr lang="en-US" sz="2000" b="1" dirty="0" smtClean="0">
                <a:solidFill>
                  <a:srgbClr val="F5D9C5"/>
                </a:solidFill>
                <a:latin typeface="Calibri"/>
              </a:rPr>
              <a:t> </a:t>
            </a:r>
            <a:r>
              <a:rPr lang="en-US" sz="2000" b="1" dirty="0" err="1" smtClean="0">
                <a:solidFill>
                  <a:srgbClr val="F5D9C5"/>
                </a:solidFill>
                <a:latin typeface="Calibri"/>
              </a:rPr>
              <a:t>c</a:t>
            </a:r>
            <a:r>
              <a:rPr lang="en-US" sz="2000" b="1" dirty="0" err="1" smtClean="0">
                <a:solidFill>
                  <a:srgbClr val="F5D9C5"/>
                </a:solidFill>
                <a:latin typeface="Calibri"/>
              </a:rPr>
              <a:t>ette</a:t>
            </a:r>
            <a:r>
              <a:rPr lang="en-US" sz="2000" b="1" dirty="0" smtClean="0">
                <a:solidFill>
                  <a:srgbClr val="F5D9C5"/>
                </a:solidFill>
                <a:latin typeface="Calibri"/>
              </a:rPr>
              <a:t> JIF, </a:t>
            </a:r>
            <a:r>
              <a:rPr lang="en-US" sz="2000" b="1" dirty="0" err="1">
                <a:solidFill>
                  <a:srgbClr val="F5D9C5"/>
                </a:solidFill>
                <a:latin typeface="Calibri"/>
              </a:rPr>
              <a:t>aidez</a:t>
            </a:r>
            <a:r>
              <a:rPr lang="en-US" sz="2000" b="1" dirty="0">
                <a:solidFill>
                  <a:srgbClr val="F5D9C5"/>
                </a:solidFill>
                <a:latin typeface="Calibri"/>
              </a:rPr>
              <a:t>-nous à célébrer le pouvoir des filles et des jeunes femmes en partageant les histoires et les revendications de certaines des militantes fantastiques avec lesquelles nous travaillons.​ Écoutez-en davantage sur leurs histoires. </a:t>
            </a:r>
            <a:r>
              <a:rPr lang="en-US" sz="2000" b="1" dirty="0" err="1">
                <a:solidFill>
                  <a:srgbClr val="F5D9C5"/>
                </a:solidFill>
                <a:latin typeface="Calibri"/>
              </a:rPr>
              <a:t>Partagez</a:t>
            </a:r>
            <a:r>
              <a:rPr lang="en-US" sz="2000" b="1" dirty="0">
                <a:solidFill>
                  <a:srgbClr val="F5D9C5"/>
                </a:solidFill>
                <a:latin typeface="Calibri"/>
              </a:rPr>
              <a:t> </a:t>
            </a:r>
            <a:r>
              <a:rPr lang="en-US" sz="2000" b="1" dirty="0" err="1" smtClean="0">
                <a:solidFill>
                  <a:srgbClr val="F5D9C5"/>
                </a:solidFill>
                <a:latin typeface="Calibri"/>
              </a:rPr>
              <a:t>en</a:t>
            </a:r>
            <a:r>
              <a:rPr lang="en-US" sz="2000" b="1" dirty="0" smtClean="0">
                <a:solidFill>
                  <a:srgbClr val="F5D9C5"/>
                </a:solidFill>
                <a:latin typeface="Calibri"/>
              </a:rPr>
              <a:t> </a:t>
            </a:r>
            <a:r>
              <a:rPr lang="en-US" sz="2000" b="1" dirty="0" err="1" smtClean="0">
                <a:solidFill>
                  <a:srgbClr val="F5D9C5"/>
                </a:solidFill>
                <a:latin typeface="Calibri"/>
              </a:rPr>
              <a:t>ligne</a:t>
            </a:r>
            <a:r>
              <a:rPr lang="en-US" sz="2000" b="1" dirty="0" smtClean="0">
                <a:solidFill>
                  <a:srgbClr val="F5D9C5"/>
                </a:solidFill>
                <a:latin typeface="Calibri"/>
              </a:rPr>
              <a:t> </a:t>
            </a:r>
            <a:r>
              <a:rPr lang="en-US" sz="2000" b="1" dirty="0" err="1" smtClean="0">
                <a:solidFill>
                  <a:srgbClr val="F5D9C5"/>
                </a:solidFill>
                <a:latin typeface="Calibri"/>
              </a:rPr>
              <a:t>leurs</a:t>
            </a:r>
            <a:r>
              <a:rPr lang="en-US" sz="2000" b="1" dirty="0" smtClean="0">
                <a:solidFill>
                  <a:srgbClr val="F5D9C5"/>
                </a:solidFill>
                <a:latin typeface="Calibri"/>
              </a:rPr>
              <a:t> portraits par</a:t>
            </a:r>
            <a:r>
              <a:rPr lang="en-US" sz="2000" b="1" dirty="0" smtClean="0">
                <a:solidFill>
                  <a:srgbClr val="F5D9C5"/>
                </a:solidFill>
                <a:latin typeface="Calibri"/>
                <a:hlinkClick r:id="rId3"/>
              </a:rPr>
              <a:t> </a:t>
            </a:r>
            <a:r>
              <a:rPr lang="en-US" sz="2000" b="1" u="sng" dirty="0">
                <a:solidFill>
                  <a:srgbClr val="F5D9C5"/>
                </a:solidFill>
                <a:latin typeface="Calibri"/>
                <a:hlinkClick r:id="rId3"/>
              </a:rPr>
              <a:t>@</a:t>
            </a:r>
            <a:r>
              <a:rPr lang="en-US" sz="2000" b="1" u="sng" dirty="0" smtClean="0">
                <a:solidFill>
                  <a:srgbClr val="F5D9C5"/>
                </a:solidFill>
                <a:latin typeface="Calibri"/>
                <a:hlinkClick r:id="rId3"/>
              </a:rPr>
              <a:t>nadya.noor</a:t>
            </a:r>
            <a:r>
              <a:rPr lang="en-US" sz="2000" b="1" u="sng" dirty="0">
                <a:solidFill>
                  <a:srgbClr val="F5D9C5"/>
                </a:solidFill>
                <a:latin typeface="Calibri"/>
              </a:rPr>
              <a:t> </a:t>
            </a:r>
            <a:r>
              <a:rPr lang="en-US" sz="2000" b="1" dirty="0" err="1" smtClean="0">
                <a:solidFill>
                  <a:srgbClr val="F5D9C5"/>
                </a:solidFill>
                <a:latin typeface="Calibri"/>
              </a:rPr>
              <a:t>en</a:t>
            </a:r>
            <a:r>
              <a:rPr lang="en-US" sz="2000" b="1" dirty="0" smtClean="0">
                <a:solidFill>
                  <a:srgbClr val="F5D9C5"/>
                </a:solidFill>
                <a:latin typeface="Calibri"/>
              </a:rPr>
              <a:t> </a:t>
            </a:r>
            <a:r>
              <a:rPr lang="en-US" sz="2000" b="1" dirty="0">
                <a:solidFill>
                  <a:srgbClr val="F5D9C5"/>
                </a:solidFill>
                <a:latin typeface="Calibri"/>
              </a:rPr>
              <a:t>utilisant le hashtag #GirlsGetEqual.</a:t>
            </a:r>
          </a:p>
          <a:p>
            <a:pPr algn="ctr" rtl="0">
              <a:lnSpc>
                <a:spcPts val="3780"/>
              </a:lnSpc>
            </a:pPr>
            <a:r>
              <a:rPr lang="en-US" sz="2000" b="1" dirty="0">
                <a:solidFill>
                  <a:srgbClr val="F5D9C5"/>
                </a:solidFill>
                <a:latin typeface="Calibri"/>
              </a:rPr>
              <a:t>​</a:t>
            </a:r>
          </a:p>
          <a:p>
            <a:pPr algn="ctr" rtl="0">
              <a:lnSpc>
                <a:spcPts val="3780"/>
              </a:lnSpc>
            </a:pPr>
            <a:endParaRPr lang="en-US" sz="2000" b="1" dirty="0">
              <a:solidFill>
                <a:srgbClr val="F5D9C5"/>
              </a:solidFill>
              <a:latin typeface="Calibri"/>
            </a:endParaRPr>
          </a:p>
        </p:txBody>
      </p:sp>
      <p:grpSp>
        <p:nvGrpSpPr>
          <p:cNvPr id="5" name="Group 5"/>
          <p:cNvGrpSpPr/>
          <p:nvPr/>
        </p:nvGrpSpPr>
        <p:grpSpPr>
          <a:xfrm>
            <a:off x="1746811" y="3402096"/>
            <a:ext cx="1737050" cy="1741404"/>
            <a:chOff x="0" y="0"/>
            <a:chExt cx="2316067" cy="2321872"/>
          </a:xfrm>
        </p:grpSpPr>
        <p:sp>
          <p:nvSpPr>
            <p:cNvPr id="6" name="Freeform 6"/>
            <p:cNvSpPr/>
            <p:nvPr/>
          </p:nvSpPr>
          <p:spPr>
            <a:xfrm>
              <a:off x="0" y="0"/>
              <a:ext cx="2316067" cy="2321872"/>
            </a:xfrm>
            <a:custGeom>
              <a:avLst/>
              <a:gdLst/>
              <a:ahLst/>
              <a:cxnLst/>
              <a:rect l="l" t="t" r="r" b="b"/>
              <a:pathLst>
                <a:path w="2316067" h="2321872">
                  <a:moveTo>
                    <a:pt x="0" y="0"/>
                  </a:moveTo>
                  <a:lnTo>
                    <a:pt x="2316067" y="0"/>
                  </a:lnTo>
                  <a:lnTo>
                    <a:pt x="2316067" y="2321872"/>
                  </a:lnTo>
                  <a:lnTo>
                    <a:pt x="0" y="23218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algn="l" rtl="0"/>
              <a:endParaRPr lang="en-GB"/>
            </a:p>
          </p:txBody>
        </p:sp>
        <p:sp>
          <p:nvSpPr>
            <p:cNvPr id="7" name="TextBox 7"/>
            <p:cNvSpPr txBox="1"/>
            <p:nvPr/>
          </p:nvSpPr>
          <p:spPr>
            <a:xfrm>
              <a:off x="943720" y="109321"/>
              <a:ext cx="428625" cy="2212551"/>
            </a:xfrm>
            <a:prstGeom prst="rect">
              <a:avLst/>
            </a:prstGeom>
          </p:spPr>
          <p:txBody>
            <a:bodyPr lIns="0" tIns="0" rIns="0" bIns="0" rtlCol="0" anchor="t">
              <a:spAutoFit/>
            </a:bodyPr>
            <a:lstStyle/>
            <a:p>
              <a:pPr algn="ctr" rtl="0">
                <a:lnSpc>
                  <a:spcPts val="12880"/>
                </a:lnSpc>
              </a:pPr>
              <a:r>
                <a:rPr lang="en-US" sz="9200" dirty="0">
                  <a:solidFill>
                    <a:srgbClr val="F5D9C5"/>
                  </a:solidFill>
                  <a:latin typeface="Veneer"/>
                </a:rPr>
                <a:t>1</a:t>
              </a:r>
            </a:p>
          </p:txBody>
        </p:sp>
      </p:grpSp>
      <p:grpSp>
        <p:nvGrpSpPr>
          <p:cNvPr id="8" name="Group 8"/>
          <p:cNvGrpSpPr/>
          <p:nvPr/>
        </p:nvGrpSpPr>
        <p:grpSpPr>
          <a:xfrm>
            <a:off x="4209817" y="4218151"/>
            <a:ext cx="3273318" cy="3208839"/>
            <a:chOff x="0" y="0"/>
            <a:chExt cx="4364424" cy="4278451"/>
          </a:xfrm>
        </p:grpSpPr>
        <p:pic>
          <p:nvPicPr>
            <p:cNvPr id="9" name="Picture 9"/>
            <p:cNvPicPr>
              <a:picLocks noChangeAspect="1"/>
            </p:cNvPicPr>
            <p:nvPr/>
          </p:nvPicPr>
          <p:blipFill>
            <a:blip r:embed="rId6"/>
            <a:srcRect t="52" b="52"/>
            <a:stretch>
              <a:fillRect/>
            </a:stretch>
          </p:blipFill>
          <p:spPr>
            <a:xfrm>
              <a:off x="0" y="0"/>
              <a:ext cx="4364424" cy="4278451"/>
            </a:xfrm>
            <a:prstGeom prst="rect">
              <a:avLst/>
            </a:prstGeom>
          </p:spPr>
        </p:pic>
      </p:grpSp>
      <p:grpSp>
        <p:nvGrpSpPr>
          <p:cNvPr id="10" name="Group 10"/>
          <p:cNvGrpSpPr/>
          <p:nvPr/>
        </p:nvGrpSpPr>
        <p:grpSpPr>
          <a:xfrm>
            <a:off x="7606960" y="4218151"/>
            <a:ext cx="3273318" cy="3208839"/>
            <a:chOff x="0" y="0"/>
            <a:chExt cx="4364424" cy="4278451"/>
          </a:xfrm>
        </p:grpSpPr>
        <p:pic>
          <p:nvPicPr>
            <p:cNvPr id="11" name="Picture 11"/>
            <p:cNvPicPr>
              <a:picLocks noChangeAspect="1"/>
            </p:cNvPicPr>
            <p:nvPr/>
          </p:nvPicPr>
          <p:blipFill>
            <a:blip r:embed="rId7" cstate="print">
              <a:extLst>
                <a:ext uri="{28A0092B-C50C-407E-A947-70E740481C1C}">
                  <a14:useLocalDpi xmlns:a14="http://schemas.microsoft.com/office/drawing/2010/main" val="0"/>
                </a:ext>
              </a:extLst>
            </a:blip>
            <a:srcRect t="985" b="985"/>
            <a:stretch/>
          </p:blipFill>
          <p:spPr>
            <a:xfrm>
              <a:off x="0" y="0"/>
              <a:ext cx="4364424" cy="4278451"/>
            </a:xfrm>
            <a:prstGeom prst="rect">
              <a:avLst/>
            </a:prstGeom>
          </p:spPr>
        </p:pic>
      </p:grpSp>
      <p:grpSp>
        <p:nvGrpSpPr>
          <p:cNvPr id="12" name="Group 12"/>
          <p:cNvGrpSpPr/>
          <p:nvPr/>
        </p:nvGrpSpPr>
        <p:grpSpPr>
          <a:xfrm>
            <a:off x="11004103" y="4218151"/>
            <a:ext cx="3273318" cy="3208839"/>
            <a:chOff x="0" y="0"/>
            <a:chExt cx="4364424" cy="4278451"/>
          </a:xfrm>
        </p:grpSpPr>
        <p:pic>
          <p:nvPicPr>
            <p:cNvPr id="13" name="Picture 13"/>
            <p:cNvPicPr>
              <a:picLocks noChangeAspect="1"/>
            </p:cNvPicPr>
            <p:nvPr/>
          </p:nvPicPr>
          <p:blipFill>
            <a:blip r:embed="rId8" cstate="print">
              <a:extLst>
                <a:ext uri="{28A0092B-C50C-407E-A947-70E740481C1C}">
                  <a14:useLocalDpi xmlns:a14="http://schemas.microsoft.com/office/drawing/2010/main" val="0"/>
                </a:ext>
              </a:extLst>
            </a:blip>
            <a:srcRect t="985" b="985"/>
            <a:stretch/>
          </p:blipFill>
          <p:spPr>
            <a:xfrm>
              <a:off x="0" y="0"/>
              <a:ext cx="4364424" cy="4278451"/>
            </a:xfrm>
            <a:prstGeom prst="rect">
              <a:avLst/>
            </a:prstGeom>
          </p:spPr>
        </p:pic>
      </p:grpSp>
      <p:grpSp>
        <p:nvGrpSpPr>
          <p:cNvPr id="14" name="Group 14"/>
          <p:cNvGrpSpPr/>
          <p:nvPr/>
        </p:nvGrpSpPr>
        <p:grpSpPr>
          <a:xfrm>
            <a:off x="7606960" y="826207"/>
            <a:ext cx="3273318" cy="3208839"/>
            <a:chOff x="0" y="0"/>
            <a:chExt cx="4364424" cy="4278451"/>
          </a:xfrm>
        </p:grpSpPr>
        <p:pic>
          <p:nvPicPr>
            <p:cNvPr id="15" name="Picture 15"/>
            <p:cNvPicPr>
              <a:picLocks noChangeAspect="1"/>
            </p:cNvPicPr>
            <p:nvPr/>
          </p:nvPicPr>
          <p:blipFill>
            <a:blip r:embed="rId9">
              <a:extLst>
                <a:ext uri="{28A0092B-C50C-407E-A947-70E740481C1C}">
                  <a14:useLocalDpi xmlns:a14="http://schemas.microsoft.com/office/drawing/2010/main" val="0"/>
                </a:ext>
              </a:extLst>
            </a:blip>
            <a:srcRect t="985" b="985"/>
            <a:stretch/>
          </p:blipFill>
          <p:spPr>
            <a:xfrm>
              <a:off x="0" y="0"/>
              <a:ext cx="4364424" cy="4278451"/>
            </a:xfrm>
            <a:prstGeom prst="rect">
              <a:avLst/>
            </a:prstGeom>
          </p:spPr>
        </p:pic>
      </p:grpSp>
      <p:sp>
        <p:nvSpPr>
          <p:cNvPr id="18" name="TextBox 18"/>
          <p:cNvSpPr txBox="1"/>
          <p:nvPr/>
        </p:nvSpPr>
        <p:spPr>
          <a:xfrm>
            <a:off x="3719661" y="7452620"/>
            <a:ext cx="3791183" cy="385618"/>
          </a:xfrm>
          <a:prstGeom prst="rect">
            <a:avLst/>
          </a:prstGeom>
        </p:spPr>
        <p:txBody>
          <a:bodyPr wrap="square" lIns="0" tIns="0" rIns="0" bIns="0" rtlCol="0" anchor="t">
            <a:spAutoFit/>
          </a:bodyPr>
          <a:lstStyle/>
          <a:p>
            <a:pPr algn="ctr" rtl="0">
              <a:lnSpc>
                <a:spcPts val="3220"/>
              </a:lnSpc>
            </a:pPr>
            <a:r>
              <a:rPr lang="en-US" sz="2300" dirty="0">
                <a:solidFill>
                  <a:srgbClr val="000000"/>
                </a:solidFill>
                <a:latin typeface="Calibri"/>
              </a:rPr>
              <a:t>Soumya, 23 ans, Somalie​</a:t>
            </a:r>
          </a:p>
        </p:txBody>
      </p:sp>
      <p:sp>
        <p:nvSpPr>
          <p:cNvPr id="19" name="TextBox 19"/>
          <p:cNvSpPr txBox="1"/>
          <p:nvPr/>
        </p:nvSpPr>
        <p:spPr>
          <a:xfrm>
            <a:off x="11004103" y="18617"/>
            <a:ext cx="2940497" cy="795987"/>
          </a:xfrm>
          <a:prstGeom prst="rect">
            <a:avLst/>
          </a:prstGeom>
        </p:spPr>
        <p:txBody>
          <a:bodyPr wrap="square" lIns="0" tIns="0" rIns="0" bIns="0" rtlCol="0" anchor="t">
            <a:spAutoFit/>
          </a:bodyPr>
          <a:lstStyle/>
          <a:p>
            <a:pPr algn="l" rtl="0">
              <a:lnSpc>
                <a:spcPts val="3220"/>
              </a:lnSpc>
            </a:pPr>
            <a:r>
              <a:rPr lang="en-US" sz="2300" dirty="0">
                <a:solidFill>
                  <a:srgbClr val="000000"/>
                </a:solidFill>
                <a:latin typeface="Calibri"/>
              </a:rPr>
              <a:t>Heydi, Lesly, Yoselin, Vidalia, Guatemala​</a:t>
            </a:r>
          </a:p>
        </p:txBody>
      </p:sp>
      <p:sp>
        <p:nvSpPr>
          <p:cNvPr id="20" name="TextBox 20"/>
          <p:cNvSpPr txBox="1"/>
          <p:nvPr/>
        </p:nvSpPr>
        <p:spPr>
          <a:xfrm>
            <a:off x="10193924" y="7437955"/>
            <a:ext cx="4083497" cy="385618"/>
          </a:xfrm>
          <a:prstGeom prst="rect">
            <a:avLst/>
          </a:prstGeom>
        </p:spPr>
        <p:txBody>
          <a:bodyPr wrap="square" lIns="0" tIns="0" rIns="0" bIns="0" rtlCol="0" anchor="t">
            <a:spAutoFit/>
          </a:bodyPr>
          <a:lstStyle/>
          <a:p>
            <a:pPr algn="ctr" rtl="0">
              <a:lnSpc>
                <a:spcPts val="3220"/>
              </a:lnSpc>
            </a:pPr>
            <a:r>
              <a:rPr lang="en-US" sz="2300" dirty="0">
                <a:solidFill>
                  <a:srgbClr val="000000"/>
                </a:solidFill>
                <a:latin typeface="Calibri"/>
              </a:rPr>
              <a:t>Fatima, 21 ans, Liban​</a:t>
            </a:r>
          </a:p>
        </p:txBody>
      </p:sp>
      <p:sp>
        <p:nvSpPr>
          <p:cNvPr id="21" name="TextBox 21"/>
          <p:cNvSpPr txBox="1"/>
          <p:nvPr/>
        </p:nvSpPr>
        <p:spPr>
          <a:xfrm>
            <a:off x="3908554" y="400578"/>
            <a:ext cx="3273318" cy="385618"/>
          </a:xfrm>
          <a:prstGeom prst="rect">
            <a:avLst/>
          </a:prstGeom>
        </p:spPr>
        <p:txBody>
          <a:bodyPr wrap="square" lIns="0" tIns="0" rIns="0" bIns="0" rtlCol="0" anchor="t">
            <a:spAutoFit/>
          </a:bodyPr>
          <a:lstStyle/>
          <a:p>
            <a:pPr algn="ctr" rtl="0">
              <a:lnSpc>
                <a:spcPts val="3220"/>
              </a:lnSpc>
            </a:pPr>
            <a:r>
              <a:rPr lang="en-US" sz="2300" dirty="0" err="1">
                <a:solidFill>
                  <a:srgbClr val="000000"/>
                </a:solidFill>
                <a:latin typeface="Calibri"/>
              </a:rPr>
              <a:t>Oilean</a:t>
            </a:r>
            <a:r>
              <a:rPr lang="en-US" sz="2300" dirty="0">
                <a:solidFill>
                  <a:srgbClr val="000000"/>
                </a:solidFill>
                <a:latin typeface="Calibri"/>
              </a:rPr>
              <a:t>, 23 </a:t>
            </a:r>
            <a:r>
              <a:rPr lang="en-US" sz="2300" dirty="0" err="1">
                <a:solidFill>
                  <a:srgbClr val="000000"/>
                </a:solidFill>
                <a:latin typeface="Calibri"/>
              </a:rPr>
              <a:t>ans</a:t>
            </a:r>
            <a:r>
              <a:rPr lang="en-US" sz="2300" dirty="0">
                <a:solidFill>
                  <a:srgbClr val="000000"/>
                </a:solidFill>
                <a:latin typeface="Calibri"/>
              </a:rPr>
              <a:t>, </a:t>
            </a:r>
            <a:r>
              <a:rPr lang="en-US" sz="2300" dirty="0" err="1">
                <a:solidFill>
                  <a:srgbClr val="000000"/>
                </a:solidFill>
                <a:latin typeface="Calibri"/>
              </a:rPr>
              <a:t>Irlande</a:t>
            </a:r>
            <a:r>
              <a:rPr lang="en-US" sz="2300" dirty="0">
                <a:solidFill>
                  <a:srgbClr val="000000"/>
                </a:solidFill>
                <a:latin typeface="Calibri"/>
              </a:rPr>
              <a:t>​​</a:t>
            </a:r>
          </a:p>
        </p:txBody>
      </p:sp>
      <p:sp>
        <p:nvSpPr>
          <p:cNvPr id="22" name="TextBox 22"/>
          <p:cNvSpPr txBox="1"/>
          <p:nvPr/>
        </p:nvSpPr>
        <p:spPr>
          <a:xfrm>
            <a:off x="7405316" y="371895"/>
            <a:ext cx="3151898" cy="385618"/>
          </a:xfrm>
          <a:prstGeom prst="rect">
            <a:avLst/>
          </a:prstGeom>
        </p:spPr>
        <p:txBody>
          <a:bodyPr wrap="square" lIns="0" tIns="0" rIns="0" bIns="0" rtlCol="0" anchor="t">
            <a:spAutoFit/>
          </a:bodyPr>
          <a:lstStyle/>
          <a:p>
            <a:pPr algn="ctr" rtl="0">
              <a:lnSpc>
                <a:spcPts val="3220"/>
              </a:lnSpc>
            </a:pPr>
            <a:r>
              <a:rPr lang="en-US" sz="2300" dirty="0" err="1">
                <a:solidFill>
                  <a:srgbClr val="000000"/>
                </a:solidFill>
                <a:latin typeface="Calibri"/>
              </a:rPr>
              <a:t>Rahimat</a:t>
            </a:r>
            <a:r>
              <a:rPr lang="en-US" sz="2300" dirty="0">
                <a:solidFill>
                  <a:srgbClr val="000000"/>
                </a:solidFill>
                <a:latin typeface="Calibri"/>
              </a:rPr>
              <a:t>, 18 </a:t>
            </a:r>
            <a:r>
              <a:rPr lang="en-US" sz="2300" dirty="0" err="1">
                <a:solidFill>
                  <a:srgbClr val="000000"/>
                </a:solidFill>
                <a:latin typeface="Calibri"/>
              </a:rPr>
              <a:t>ans</a:t>
            </a:r>
            <a:r>
              <a:rPr lang="en-US" sz="2300" dirty="0">
                <a:solidFill>
                  <a:srgbClr val="000000"/>
                </a:solidFill>
                <a:latin typeface="Calibri"/>
              </a:rPr>
              <a:t>, </a:t>
            </a:r>
            <a:r>
              <a:rPr lang="en-US" sz="2300" dirty="0" err="1">
                <a:solidFill>
                  <a:srgbClr val="000000"/>
                </a:solidFill>
                <a:latin typeface="Calibri"/>
              </a:rPr>
              <a:t>Népal</a:t>
            </a:r>
            <a:r>
              <a:rPr lang="en-US" sz="2300" dirty="0">
                <a:solidFill>
                  <a:srgbClr val="000000"/>
                </a:solidFill>
                <a:latin typeface="Calibri"/>
              </a:rPr>
              <a:t>​</a:t>
            </a:r>
          </a:p>
        </p:txBody>
      </p:sp>
      <p:sp>
        <p:nvSpPr>
          <p:cNvPr id="23" name="TextBox 23"/>
          <p:cNvSpPr txBox="1"/>
          <p:nvPr/>
        </p:nvSpPr>
        <p:spPr>
          <a:xfrm>
            <a:off x="7606960" y="7426990"/>
            <a:ext cx="3273318" cy="436878"/>
          </a:xfrm>
          <a:prstGeom prst="rect">
            <a:avLst/>
          </a:prstGeom>
        </p:spPr>
        <p:txBody>
          <a:bodyPr lIns="0" tIns="0" rIns="0" bIns="0" rtlCol="0" anchor="t">
            <a:spAutoFit/>
          </a:bodyPr>
          <a:lstStyle/>
          <a:p>
            <a:pPr algn="l" rtl="0">
              <a:lnSpc>
                <a:spcPts val="3220"/>
              </a:lnSpc>
            </a:pPr>
            <a:r>
              <a:rPr lang="en-US" sz="2300" dirty="0">
                <a:solidFill>
                  <a:srgbClr val="000000"/>
                </a:solidFill>
                <a:latin typeface="Calibri"/>
              </a:rPr>
              <a:t>Blessing, 17 ans, Sierra Leone​</a:t>
            </a:r>
          </a:p>
        </p:txBody>
      </p:sp>
      <p:sp>
        <p:nvSpPr>
          <p:cNvPr id="25" name="Freeform 4">
            <a:extLst>
              <a:ext uri="{FF2B5EF4-FFF2-40B4-BE49-F238E27FC236}">
                <a16:creationId xmlns:a16="http://schemas.microsoft.com/office/drawing/2014/main" xmlns="" id="{2C8342EC-A9EF-AFAA-BC50-411EC865CB68}"/>
              </a:ext>
            </a:extLst>
          </p:cNvPr>
          <p:cNvSpPr/>
          <p:nvPr/>
        </p:nvSpPr>
        <p:spPr>
          <a:xfrm>
            <a:off x="13681685" y="9065621"/>
            <a:ext cx="4625649" cy="1221379"/>
          </a:xfrm>
          <a:custGeom>
            <a:avLst/>
            <a:gdLst/>
            <a:ahLst/>
            <a:cxnLst/>
            <a:rect l="l" t="t" r="r" b="b"/>
            <a:pathLst>
              <a:path w="4625649" h="1221379">
                <a:moveTo>
                  <a:pt x="0" y="0"/>
                </a:moveTo>
                <a:lnTo>
                  <a:pt x="4625649" y="0"/>
                </a:lnTo>
                <a:lnTo>
                  <a:pt x="4625649" y="1221379"/>
                </a:lnTo>
                <a:lnTo>
                  <a:pt x="0" y="1221379"/>
                </a:lnTo>
                <a:lnTo>
                  <a:pt x="0" y="0"/>
                </a:lnTo>
                <a:close/>
              </a:path>
            </a:pathLst>
          </a:custGeom>
          <a:blipFill>
            <a:blip r:embed="rId10"/>
            <a:stretch>
              <a:fillRect/>
            </a:stretch>
          </a:blipFill>
        </p:spPr>
        <p:txBody>
          <a:bodyPr/>
          <a:lstStyle/>
          <a:p>
            <a:pPr algn="l" rtl="0"/>
            <a:endParaRPr lang="en-GB"/>
          </a:p>
        </p:txBody>
      </p:sp>
      <p:pic>
        <p:nvPicPr>
          <p:cNvPr id="24" name="Picture 15">
            <a:extLst>
              <a:ext uri="{FF2B5EF4-FFF2-40B4-BE49-F238E27FC236}">
                <a16:creationId xmlns:a16="http://schemas.microsoft.com/office/drawing/2014/main" xmlns="" id="{B1DDED4B-B6FE-0F8A-989E-6B2A322B2AA0}"/>
              </a:ext>
            </a:extLst>
          </p:cNvPr>
          <p:cNvPicPr>
            <a:picLocks noChangeAspect="1"/>
          </p:cNvPicPr>
          <p:nvPr/>
        </p:nvPicPr>
        <p:blipFill>
          <a:blip r:embed="rId11" cstate="print">
            <a:extLst>
              <a:ext uri="{28A0092B-C50C-407E-A947-70E740481C1C}">
                <a14:useLocalDpi xmlns:a14="http://schemas.microsoft.com/office/drawing/2010/main" val="0"/>
              </a:ext>
            </a:extLst>
          </a:blip>
          <a:srcRect t="985" b="985"/>
          <a:stretch/>
        </p:blipFill>
        <p:spPr>
          <a:xfrm>
            <a:off x="4131998" y="841446"/>
            <a:ext cx="3273318" cy="320883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sp>
        <p:nvSpPr>
          <p:cNvPr id="2" name="Freeform 2"/>
          <p:cNvSpPr/>
          <p:nvPr/>
        </p:nvSpPr>
        <p:spPr>
          <a:xfrm>
            <a:off x="1502223" y="4092698"/>
            <a:ext cx="1737050" cy="1741404"/>
          </a:xfrm>
          <a:custGeom>
            <a:avLst/>
            <a:gdLst/>
            <a:ahLst/>
            <a:cxnLst/>
            <a:rect l="l" t="t" r="r" b="b"/>
            <a:pathLst>
              <a:path w="1737050" h="1741404">
                <a:moveTo>
                  <a:pt x="0" y="0"/>
                </a:moveTo>
                <a:lnTo>
                  <a:pt x="1737051" y="0"/>
                </a:lnTo>
                <a:lnTo>
                  <a:pt x="1737051" y="1741404"/>
                </a:lnTo>
                <a:lnTo>
                  <a:pt x="0" y="17414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algn="l" rtl="0"/>
            <a:endParaRPr lang="en-GB"/>
          </a:p>
        </p:txBody>
      </p:sp>
      <p:grpSp>
        <p:nvGrpSpPr>
          <p:cNvPr id="3" name="Group 3"/>
          <p:cNvGrpSpPr/>
          <p:nvPr/>
        </p:nvGrpSpPr>
        <p:grpSpPr>
          <a:xfrm>
            <a:off x="4570988" y="3225879"/>
            <a:ext cx="6093096" cy="3375423"/>
            <a:chOff x="0" y="-153530"/>
            <a:chExt cx="1604766" cy="889000"/>
          </a:xfrm>
        </p:grpSpPr>
        <p:sp>
          <p:nvSpPr>
            <p:cNvPr id="4" name="Freeform 4"/>
            <p:cNvSpPr/>
            <p:nvPr/>
          </p:nvSpPr>
          <p:spPr>
            <a:xfrm>
              <a:off x="0" y="0"/>
              <a:ext cx="1604766" cy="608177"/>
            </a:xfrm>
            <a:custGeom>
              <a:avLst/>
              <a:gdLst/>
              <a:ahLst/>
              <a:cxnLst/>
              <a:rect l="l" t="t" r="r" b="b"/>
              <a:pathLst>
                <a:path w="1604766" h="608177">
                  <a:moveTo>
                    <a:pt x="64801" y="0"/>
                  </a:moveTo>
                  <a:lnTo>
                    <a:pt x="1539965" y="0"/>
                  </a:lnTo>
                  <a:cubicBezTo>
                    <a:pt x="1557151" y="0"/>
                    <a:pt x="1573634" y="6827"/>
                    <a:pt x="1585786" y="18980"/>
                  </a:cubicBezTo>
                  <a:cubicBezTo>
                    <a:pt x="1597939" y="31132"/>
                    <a:pt x="1604766" y="47615"/>
                    <a:pt x="1604766" y="64801"/>
                  </a:cubicBezTo>
                  <a:lnTo>
                    <a:pt x="1604766" y="543376"/>
                  </a:lnTo>
                  <a:cubicBezTo>
                    <a:pt x="1604766" y="560563"/>
                    <a:pt x="1597939" y="577045"/>
                    <a:pt x="1585786" y="589197"/>
                  </a:cubicBezTo>
                  <a:cubicBezTo>
                    <a:pt x="1573634" y="601350"/>
                    <a:pt x="1557151" y="608177"/>
                    <a:pt x="1539965" y="608177"/>
                  </a:cubicBezTo>
                  <a:lnTo>
                    <a:pt x="64801" y="608177"/>
                  </a:lnTo>
                  <a:cubicBezTo>
                    <a:pt x="47615" y="608177"/>
                    <a:pt x="31132" y="601350"/>
                    <a:pt x="18980" y="589197"/>
                  </a:cubicBezTo>
                  <a:cubicBezTo>
                    <a:pt x="6827" y="577045"/>
                    <a:pt x="0" y="560563"/>
                    <a:pt x="0" y="543376"/>
                  </a:cubicBezTo>
                  <a:lnTo>
                    <a:pt x="0" y="64801"/>
                  </a:lnTo>
                  <a:cubicBezTo>
                    <a:pt x="0" y="47615"/>
                    <a:pt x="6827" y="31132"/>
                    <a:pt x="18980" y="18980"/>
                  </a:cubicBezTo>
                  <a:cubicBezTo>
                    <a:pt x="31132" y="6827"/>
                    <a:pt x="47615" y="0"/>
                    <a:pt x="64801" y="0"/>
                  </a:cubicBezTo>
                  <a:close/>
                </a:path>
              </a:pathLst>
            </a:custGeom>
            <a:solidFill>
              <a:srgbClr val="F55D98"/>
            </a:solidFill>
          </p:spPr>
          <p:txBody>
            <a:bodyPr/>
            <a:lstStyle/>
            <a:p>
              <a:pPr algn="l" rtl="0"/>
              <a:endParaRPr lang="en-GB"/>
            </a:p>
          </p:txBody>
        </p:sp>
        <p:sp>
          <p:nvSpPr>
            <p:cNvPr id="5" name="TextBox 5"/>
            <p:cNvSpPr txBox="1"/>
            <p:nvPr/>
          </p:nvSpPr>
          <p:spPr>
            <a:xfrm>
              <a:off x="535" y="-153530"/>
              <a:ext cx="1596030" cy="889000"/>
            </a:xfrm>
            <a:prstGeom prst="rect">
              <a:avLst/>
            </a:prstGeom>
          </p:spPr>
          <p:txBody>
            <a:bodyPr lIns="50800" tIns="50800" rIns="50800" bIns="50800" rtlCol="0" anchor="ctr"/>
            <a:lstStyle/>
            <a:p>
              <a:pPr algn="ctr" rtl="0">
                <a:lnSpc>
                  <a:spcPts val="2520"/>
                </a:lnSpc>
              </a:pPr>
              <a:r>
                <a:rPr lang="en-US" sz="1800" dirty="0">
                  <a:solidFill>
                    <a:srgbClr val="F5D9C5"/>
                  </a:solidFill>
                  <a:latin typeface="Calibri"/>
                </a:rPr>
                <a:t>Notre nouveau rapport révélateur explore ce que signifie être une adolescente ou une jeune femme militante en 2023. Nous avons constaté que 17 % d'entre elles craignaient pour leur sécurité dans l'exercice de leur travail. Malgré cela, </a:t>
              </a:r>
              <a:r>
                <a:rPr lang="en-US" sz="1800" dirty="0" err="1">
                  <a:solidFill>
                    <a:srgbClr val="F5D9C5"/>
                  </a:solidFill>
                  <a:latin typeface="Calibri"/>
                </a:rPr>
                <a:t>presque</a:t>
              </a:r>
              <a:r>
                <a:rPr lang="en-US" sz="1800" dirty="0">
                  <a:solidFill>
                    <a:srgbClr val="F5D9C5"/>
                  </a:solidFill>
                  <a:latin typeface="Calibri"/>
                </a:rPr>
                <a:t> </a:t>
              </a:r>
              <a:r>
                <a:rPr lang="en-US" sz="1800" dirty="0" err="1" smtClean="0">
                  <a:solidFill>
                    <a:srgbClr val="F5D9C5"/>
                  </a:solidFill>
                  <a:latin typeface="Calibri"/>
                </a:rPr>
                <a:t>toutes</a:t>
              </a:r>
              <a:r>
                <a:rPr lang="en-US" sz="1800" dirty="0" smtClean="0">
                  <a:solidFill>
                    <a:srgbClr val="F5D9C5"/>
                  </a:solidFill>
                  <a:latin typeface="Calibri"/>
                </a:rPr>
                <a:t> </a:t>
              </a:r>
              <a:r>
                <a:rPr lang="en-US" sz="1800" dirty="0">
                  <a:solidFill>
                    <a:srgbClr val="F5D9C5"/>
                  </a:solidFill>
                  <a:latin typeface="Calibri"/>
                </a:rPr>
                <a:t>affirment que faire campagne a eu un impact positif sur leur vie</a:t>
              </a:r>
              <a:r>
                <a:rPr lang="en-US" sz="1800" dirty="0" smtClean="0">
                  <a:solidFill>
                    <a:srgbClr val="F5D9C5"/>
                  </a:solidFill>
                  <a:latin typeface="Calibri"/>
                </a:rPr>
                <a:t>. </a:t>
              </a:r>
              <a:r>
                <a:rPr lang="en-US" sz="1800" dirty="0" smtClean="0">
                  <a:solidFill>
                    <a:srgbClr val="F5D9C5"/>
                  </a:solidFill>
                  <a:latin typeface="Calibri"/>
                  <a:hlinkClick r:id="rId4" action="ppaction://hlinkfile"/>
                </a:rPr>
                <a:t>En </a:t>
              </a:r>
              <a:r>
                <a:rPr lang="en-US" sz="1800" dirty="0">
                  <a:solidFill>
                    <a:srgbClr val="F5D9C5"/>
                  </a:solidFill>
                  <a:latin typeface="Calibri"/>
                  <a:hlinkClick r:id="rId4" action="ppaction://hlinkfile"/>
                </a:rPr>
                <a:t>savoir plus</a:t>
              </a:r>
              <a:r>
                <a:rPr lang="en-US" sz="1800" dirty="0">
                  <a:solidFill>
                    <a:srgbClr val="F5D9C5"/>
                  </a:solidFill>
                  <a:latin typeface="Calibri"/>
                </a:rPr>
                <a:t> #JourDeLaFille.</a:t>
              </a:r>
            </a:p>
          </p:txBody>
        </p:sp>
      </p:grpSp>
      <p:grpSp>
        <p:nvGrpSpPr>
          <p:cNvPr id="6" name="Group 6"/>
          <p:cNvGrpSpPr/>
          <p:nvPr/>
        </p:nvGrpSpPr>
        <p:grpSpPr>
          <a:xfrm>
            <a:off x="11046065" y="3320121"/>
            <a:ext cx="6101841" cy="3339258"/>
            <a:chOff x="-2303" y="-128709"/>
            <a:chExt cx="1607069" cy="879475"/>
          </a:xfrm>
        </p:grpSpPr>
        <p:sp>
          <p:nvSpPr>
            <p:cNvPr id="7" name="Freeform 7"/>
            <p:cNvSpPr/>
            <p:nvPr/>
          </p:nvSpPr>
          <p:spPr>
            <a:xfrm>
              <a:off x="0" y="0"/>
              <a:ext cx="1604766" cy="608177"/>
            </a:xfrm>
            <a:custGeom>
              <a:avLst/>
              <a:gdLst/>
              <a:ahLst/>
              <a:cxnLst/>
              <a:rect l="l" t="t" r="r" b="b"/>
              <a:pathLst>
                <a:path w="1604766" h="608177">
                  <a:moveTo>
                    <a:pt x="64801" y="0"/>
                  </a:moveTo>
                  <a:lnTo>
                    <a:pt x="1539965" y="0"/>
                  </a:lnTo>
                  <a:cubicBezTo>
                    <a:pt x="1557151" y="0"/>
                    <a:pt x="1573634" y="6827"/>
                    <a:pt x="1585786" y="18980"/>
                  </a:cubicBezTo>
                  <a:cubicBezTo>
                    <a:pt x="1597939" y="31132"/>
                    <a:pt x="1604766" y="47615"/>
                    <a:pt x="1604766" y="64801"/>
                  </a:cubicBezTo>
                  <a:lnTo>
                    <a:pt x="1604766" y="543376"/>
                  </a:lnTo>
                  <a:cubicBezTo>
                    <a:pt x="1604766" y="560563"/>
                    <a:pt x="1597939" y="577045"/>
                    <a:pt x="1585786" y="589197"/>
                  </a:cubicBezTo>
                  <a:cubicBezTo>
                    <a:pt x="1573634" y="601350"/>
                    <a:pt x="1557151" y="608177"/>
                    <a:pt x="1539965" y="608177"/>
                  </a:cubicBezTo>
                  <a:lnTo>
                    <a:pt x="64801" y="608177"/>
                  </a:lnTo>
                  <a:cubicBezTo>
                    <a:pt x="47615" y="608177"/>
                    <a:pt x="31132" y="601350"/>
                    <a:pt x="18980" y="589197"/>
                  </a:cubicBezTo>
                  <a:cubicBezTo>
                    <a:pt x="6827" y="577045"/>
                    <a:pt x="0" y="560563"/>
                    <a:pt x="0" y="543376"/>
                  </a:cubicBezTo>
                  <a:lnTo>
                    <a:pt x="0" y="64801"/>
                  </a:lnTo>
                  <a:cubicBezTo>
                    <a:pt x="0" y="47615"/>
                    <a:pt x="6827" y="31132"/>
                    <a:pt x="18980" y="18980"/>
                  </a:cubicBezTo>
                  <a:cubicBezTo>
                    <a:pt x="31132" y="6827"/>
                    <a:pt x="47615" y="0"/>
                    <a:pt x="64801" y="0"/>
                  </a:cubicBezTo>
                  <a:close/>
                </a:path>
              </a:pathLst>
            </a:custGeom>
            <a:solidFill>
              <a:srgbClr val="F55D98"/>
            </a:solidFill>
          </p:spPr>
          <p:txBody>
            <a:bodyPr/>
            <a:lstStyle/>
            <a:p>
              <a:pPr algn="l" rtl="0"/>
              <a:endParaRPr lang="en-GB"/>
            </a:p>
          </p:txBody>
        </p:sp>
        <p:sp>
          <p:nvSpPr>
            <p:cNvPr id="8" name="TextBox 8"/>
            <p:cNvSpPr txBox="1"/>
            <p:nvPr/>
          </p:nvSpPr>
          <p:spPr>
            <a:xfrm>
              <a:off x="-2303" y="-128709"/>
              <a:ext cx="1604766" cy="879475"/>
            </a:xfrm>
            <a:prstGeom prst="rect">
              <a:avLst/>
            </a:prstGeom>
          </p:spPr>
          <p:txBody>
            <a:bodyPr lIns="50800" tIns="50800" rIns="50800" bIns="50800" rtlCol="0" anchor="ctr"/>
            <a:lstStyle/>
            <a:p>
              <a:pPr algn="ctr" rtl="0">
                <a:lnSpc>
                  <a:spcPts val="2100"/>
                </a:lnSpc>
              </a:pPr>
              <a:r>
                <a:rPr lang="en-US" sz="1500" dirty="0">
                  <a:solidFill>
                    <a:srgbClr val="F5D9C5"/>
                  </a:solidFill>
                  <a:latin typeface="Calibri"/>
                </a:rPr>
                <a:t>Les filles militantes du 🌎 </a:t>
              </a:r>
              <a:r>
                <a:rPr lang="en-US" sz="1500" dirty="0" err="1" smtClean="0">
                  <a:solidFill>
                    <a:srgbClr val="F5D9C5"/>
                  </a:solidFill>
                  <a:latin typeface="Calibri"/>
                </a:rPr>
                <a:t>entier</a:t>
              </a:r>
              <a:r>
                <a:rPr lang="en-US" sz="1500" dirty="0" smtClean="0">
                  <a:solidFill>
                    <a:srgbClr val="F5D9C5"/>
                  </a:solidFill>
                  <a:latin typeface="Calibri"/>
                </a:rPr>
                <a:t> </a:t>
              </a:r>
              <a:r>
                <a:rPr lang="en-US" sz="1500" dirty="0" err="1" smtClean="0">
                  <a:solidFill>
                    <a:srgbClr val="F5D9C5"/>
                  </a:solidFill>
                  <a:latin typeface="Calibri"/>
                </a:rPr>
                <a:t>s'expriment</a:t>
              </a:r>
              <a:r>
                <a:rPr lang="en-US" sz="1500" dirty="0" smtClean="0">
                  <a:solidFill>
                    <a:srgbClr val="F5D9C5"/>
                  </a:solidFill>
                  <a:latin typeface="Calibri"/>
                </a:rPr>
                <a:t> </a:t>
              </a:r>
              <a:r>
                <a:rPr lang="en-US" sz="1500" dirty="0">
                  <a:solidFill>
                    <a:srgbClr val="F5D9C5"/>
                  </a:solidFill>
                  <a:latin typeface="Calibri"/>
                </a:rPr>
                <a:t>sur des questions qui sont importantes pour elles et changent leurs communautés pour le mieux. Mais être une fille militante n’est pas facile. Trop souvent, </a:t>
              </a:r>
              <a:r>
                <a:rPr lang="en-US" sz="1500" dirty="0" err="1" smtClean="0">
                  <a:solidFill>
                    <a:srgbClr val="F5D9C5"/>
                  </a:solidFill>
                  <a:latin typeface="Calibri"/>
                </a:rPr>
                <a:t>elles</a:t>
              </a:r>
              <a:r>
                <a:rPr lang="en-US" sz="1500" dirty="0" smtClean="0">
                  <a:solidFill>
                    <a:srgbClr val="F5D9C5"/>
                  </a:solidFill>
                  <a:latin typeface="Calibri"/>
                </a:rPr>
                <a:t> </a:t>
              </a:r>
              <a:r>
                <a:rPr lang="en-US" sz="1500" dirty="0" err="1">
                  <a:solidFill>
                    <a:srgbClr val="F5D9C5"/>
                  </a:solidFill>
                  <a:latin typeface="Calibri"/>
                </a:rPr>
                <a:t>sont</a:t>
              </a:r>
              <a:r>
                <a:rPr lang="en-US" sz="1500" dirty="0">
                  <a:solidFill>
                    <a:srgbClr val="F5D9C5"/>
                  </a:solidFill>
                  <a:latin typeface="Calibri"/>
                </a:rPr>
                <a:t> </a:t>
              </a:r>
              <a:r>
                <a:rPr lang="en-US" sz="1500" dirty="0" err="1" smtClean="0">
                  <a:solidFill>
                    <a:srgbClr val="F5D9C5"/>
                  </a:solidFill>
                  <a:latin typeface="Calibri"/>
                </a:rPr>
                <a:t>ignorées</a:t>
              </a:r>
              <a:r>
                <a:rPr lang="en-US" sz="1500" dirty="0">
                  <a:solidFill>
                    <a:srgbClr val="F5D9C5"/>
                  </a:solidFill>
                  <a:latin typeface="Calibri"/>
                </a:rPr>
                <a:t>, ou pire, </a:t>
              </a:r>
              <a:r>
                <a:rPr lang="en-US" sz="1500" dirty="0" err="1" smtClean="0">
                  <a:solidFill>
                    <a:srgbClr val="F5D9C5"/>
                  </a:solidFill>
                  <a:latin typeface="Calibri"/>
                </a:rPr>
                <a:t>harcelées</a:t>
              </a:r>
              <a:r>
                <a:rPr lang="en-US" sz="1500" dirty="0" smtClean="0">
                  <a:solidFill>
                    <a:srgbClr val="F5D9C5"/>
                  </a:solidFill>
                  <a:latin typeface="Calibri"/>
                </a:rPr>
                <a:t> </a:t>
              </a:r>
              <a:r>
                <a:rPr lang="en-US" sz="1500" dirty="0" err="1" smtClean="0">
                  <a:solidFill>
                    <a:srgbClr val="F5D9C5"/>
                  </a:solidFill>
                  <a:latin typeface="Calibri"/>
                </a:rPr>
                <a:t>ou</a:t>
              </a:r>
              <a:r>
                <a:rPr lang="en-US" sz="1500" dirty="0" smtClean="0">
                  <a:solidFill>
                    <a:srgbClr val="F5D9C5"/>
                  </a:solidFill>
                  <a:latin typeface="Calibri"/>
                </a:rPr>
                <a:t> </a:t>
              </a:r>
              <a:r>
                <a:rPr lang="en-US" sz="1500" dirty="0" err="1" smtClean="0">
                  <a:solidFill>
                    <a:srgbClr val="F5D9C5"/>
                  </a:solidFill>
                  <a:latin typeface="Calibri"/>
                </a:rPr>
                <a:t>ostracisées</a:t>
              </a:r>
              <a:r>
                <a:rPr lang="en-US" sz="1500" dirty="0" smtClean="0">
                  <a:solidFill>
                    <a:srgbClr val="F5D9C5"/>
                  </a:solidFill>
                  <a:latin typeface="Calibri"/>
                </a:rPr>
                <a:t>. </a:t>
              </a:r>
              <a:r>
                <a:rPr lang="en-US" sz="1500" dirty="0">
                  <a:solidFill>
                    <a:srgbClr val="F5D9C5"/>
                  </a:solidFill>
                  <a:latin typeface="Calibri"/>
                </a:rPr>
                <a:t>En cette #JournéeDeLaFille, nous sommes aux côtés des filles et des jeunes femmes qui appellent les détenteurs du pouvoir à jouer leur rôle en soutenant les filles militantes pour créer un monde meilleur. C'est </a:t>
              </a:r>
              <a:r>
                <a:rPr lang="en-US" sz="1500" dirty="0" err="1">
                  <a:solidFill>
                    <a:srgbClr val="F5D9C5"/>
                  </a:solidFill>
                  <a:latin typeface="Calibri"/>
                </a:rPr>
                <a:t>ce</a:t>
              </a:r>
              <a:r>
                <a:rPr lang="en-US" sz="1500" dirty="0">
                  <a:solidFill>
                    <a:srgbClr val="F5D9C5"/>
                  </a:solidFill>
                  <a:latin typeface="Calibri"/>
                </a:rPr>
                <a:t> </a:t>
              </a:r>
              <a:r>
                <a:rPr lang="en-US" sz="1500" dirty="0" err="1" smtClean="0">
                  <a:solidFill>
                    <a:srgbClr val="F5D9C5"/>
                  </a:solidFill>
                  <a:latin typeface="Calibri"/>
                </a:rPr>
                <a:t>qu’elles</a:t>
              </a:r>
              <a:r>
                <a:rPr lang="en-US" sz="1500" dirty="0" smtClean="0">
                  <a:solidFill>
                    <a:srgbClr val="F5D9C5"/>
                  </a:solidFill>
                  <a:latin typeface="Calibri"/>
                </a:rPr>
                <a:t> </a:t>
              </a:r>
              <a:r>
                <a:rPr lang="en-US" sz="1500" dirty="0">
                  <a:solidFill>
                    <a:srgbClr val="F5D9C5"/>
                  </a:solidFill>
                  <a:latin typeface="Calibri"/>
                </a:rPr>
                <a:t>veulent voir. (Insérez les 4 graphiques de recommandation du rapport sous forme de carrousel)</a:t>
              </a:r>
            </a:p>
          </p:txBody>
        </p:sp>
      </p:grpSp>
      <p:grpSp>
        <p:nvGrpSpPr>
          <p:cNvPr id="9" name="Group 9"/>
          <p:cNvGrpSpPr/>
          <p:nvPr/>
        </p:nvGrpSpPr>
        <p:grpSpPr>
          <a:xfrm>
            <a:off x="4570988" y="6076157"/>
            <a:ext cx="6093096" cy="3375423"/>
            <a:chOff x="0" y="-133293"/>
            <a:chExt cx="1604766" cy="889000"/>
          </a:xfrm>
        </p:grpSpPr>
        <p:sp>
          <p:nvSpPr>
            <p:cNvPr id="10" name="Freeform 10"/>
            <p:cNvSpPr/>
            <p:nvPr/>
          </p:nvSpPr>
          <p:spPr>
            <a:xfrm>
              <a:off x="0" y="0"/>
              <a:ext cx="1604766" cy="608177"/>
            </a:xfrm>
            <a:custGeom>
              <a:avLst/>
              <a:gdLst/>
              <a:ahLst/>
              <a:cxnLst/>
              <a:rect l="l" t="t" r="r" b="b"/>
              <a:pathLst>
                <a:path w="1604766" h="608177">
                  <a:moveTo>
                    <a:pt x="64801" y="0"/>
                  </a:moveTo>
                  <a:lnTo>
                    <a:pt x="1539965" y="0"/>
                  </a:lnTo>
                  <a:cubicBezTo>
                    <a:pt x="1557151" y="0"/>
                    <a:pt x="1573634" y="6827"/>
                    <a:pt x="1585786" y="18980"/>
                  </a:cubicBezTo>
                  <a:cubicBezTo>
                    <a:pt x="1597939" y="31132"/>
                    <a:pt x="1604766" y="47615"/>
                    <a:pt x="1604766" y="64801"/>
                  </a:cubicBezTo>
                  <a:lnTo>
                    <a:pt x="1604766" y="543376"/>
                  </a:lnTo>
                  <a:cubicBezTo>
                    <a:pt x="1604766" y="560563"/>
                    <a:pt x="1597939" y="577045"/>
                    <a:pt x="1585786" y="589197"/>
                  </a:cubicBezTo>
                  <a:cubicBezTo>
                    <a:pt x="1573634" y="601350"/>
                    <a:pt x="1557151" y="608177"/>
                    <a:pt x="1539965" y="608177"/>
                  </a:cubicBezTo>
                  <a:lnTo>
                    <a:pt x="64801" y="608177"/>
                  </a:lnTo>
                  <a:cubicBezTo>
                    <a:pt x="47615" y="608177"/>
                    <a:pt x="31132" y="601350"/>
                    <a:pt x="18980" y="589197"/>
                  </a:cubicBezTo>
                  <a:cubicBezTo>
                    <a:pt x="6827" y="577045"/>
                    <a:pt x="0" y="560563"/>
                    <a:pt x="0" y="543376"/>
                  </a:cubicBezTo>
                  <a:lnTo>
                    <a:pt x="0" y="64801"/>
                  </a:lnTo>
                  <a:cubicBezTo>
                    <a:pt x="0" y="47615"/>
                    <a:pt x="6827" y="31132"/>
                    <a:pt x="18980" y="18980"/>
                  </a:cubicBezTo>
                  <a:cubicBezTo>
                    <a:pt x="31132" y="6827"/>
                    <a:pt x="47615" y="0"/>
                    <a:pt x="64801" y="0"/>
                  </a:cubicBezTo>
                  <a:close/>
                </a:path>
              </a:pathLst>
            </a:custGeom>
            <a:solidFill>
              <a:srgbClr val="F55D98"/>
            </a:solidFill>
          </p:spPr>
          <p:txBody>
            <a:bodyPr/>
            <a:lstStyle/>
            <a:p>
              <a:pPr algn="l" rtl="0"/>
              <a:endParaRPr lang="en-GB"/>
            </a:p>
          </p:txBody>
        </p:sp>
        <p:sp>
          <p:nvSpPr>
            <p:cNvPr id="11" name="TextBox 11"/>
            <p:cNvSpPr txBox="1"/>
            <p:nvPr/>
          </p:nvSpPr>
          <p:spPr>
            <a:xfrm>
              <a:off x="2753" y="-133293"/>
              <a:ext cx="1596030" cy="889000"/>
            </a:xfrm>
            <a:prstGeom prst="rect">
              <a:avLst/>
            </a:prstGeom>
          </p:spPr>
          <p:txBody>
            <a:bodyPr lIns="50800" tIns="50800" rIns="50800" bIns="50800" rtlCol="0" anchor="ctr"/>
            <a:lstStyle/>
            <a:p>
              <a:pPr algn="ctr" rtl="0">
                <a:lnSpc>
                  <a:spcPts val="2520"/>
                </a:lnSpc>
              </a:pPr>
              <a:r>
                <a:rPr lang="en-US" sz="1800" dirty="0">
                  <a:solidFill>
                    <a:srgbClr val="F5D9C5"/>
                  </a:solidFill>
                  <a:latin typeface="Calibri"/>
                </a:rPr>
                <a:t>En cette #IDG2023, nous sommes aux côtés des filles et des jeunes femmes militantes qui partagent des histoires sur les obstacles auxquels elles sont confrontées et ce qui les motive à continuer. Voici leurs recommandations sur la manière dont nous pouvons tous soutenir </a:t>
              </a:r>
              <a:r>
                <a:rPr lang="en-US" sz="1800" dirty="0" err="1">
                  <a:solidFill>
                    <a:srgbClr val="F5D9C5"/>
                  </a:solidFill>
                  <a:latin typeface="Calibri"/>
                </a:rPr>
                <a:t>l’activisme</a:t>
              </a:r>
              <a:r>
                <a:rPr lang="en-US" sz="1800" dirty="0">
                  <a:solidFill>
                    <a:srgbClr val="F5D9C5"/>
                  </a:solidFill>
                  <a:latin typeface="Calibri"/>
                </a:rPr>
                <a:t> </a:t>
              </a:r>
              <a:r>
                <a:rPr lang="en-US" sz="1800" dirty="0" err="1" smtClean="0">
                  <a:solidFill>
                    <a:srgbClr val="F5D9C5"/>
                  </a:solidFill>
                  <a:latin typeface="Calibri"/>
                </a:rPr>
                <a:t>mené</a:t>
              </a:r>
              <a:r>
                <a:rPr lang="en-US" sz="1800" dirty="0" smtClean="0">
                  <a:solidFill>
                    <a:srgbClr val="F5D9C5"/>
                  </a:solidFill>
                  <a:latin typeface="Calibri"/>
                </a:rPr>
                <a:t> par </a:t>
              </a:r>
              <a:r>
                <a:rPr lang="en-US" sz="1800" dirty="0">
                  <a:solidFill>
                    <a:srgbClr val="F5D9C5"/>
                  </a:solidFill>
                  <a:latin typeface="Calibri"/>
                </a:rPr>
                <a:t>les filles #GirlsGetEqual. (Insérez les 4 graphiques de recommandation du rapport sous forme de carrousel.)</a:t>
              </a:r>
            </a:p>
          </p:txBody>
        </p:sp>
      </p:grpSp>
      <p:grpSp>
        <p:nvGrpSpPr>
          <p:cNvPr id="12" name="Group 12"/>
          <p:cNvGrpSpPr/>
          <p:nvPr/>
        </p:nvGrpSpPr>
        <p:grpSpPr>
          <a:xfrm>
            <a:off x="11054809" y="6076157"/>
            <a:ext cx="6093096" cy="3339258"/>
            <a:chOff x="0" y="-133293"/>
            <a:chExt cx="1604766" cy="879475"/>
          </a:xfrm>
        </p:grpSpPr>
        <p:sp>
          <p:nvSpPr>
            <p:cNvPr id="13" name="Freeform 13"/>
            <p:cNvSpPr/>
            <p:nvPr/>
          </p:nvSpPr>
          <p:spPr>
            <a:xfrm>
              <a:off x="0" y="0"/>
              <a:ext cx="1604766" cy="608177"/>
            </a:xfrm>
            <a:custGeom>
              <a:avLst/>
              <a:gdLst/>
              <a:ahLst/>
              <a:cxnLst/>
              <a:rect l="l" t="t" r="r" b="b"/>
              <a:pathLst>
                <a:path w="1604766" h="608177">
                  <a:moveTo>
                    <a:pt x="64801" y="0"/>
                  </a:moveTo>
                  <a:lnTo>
                    <a:pt x="1539965" y="0"/>
                  </a:lnTo>
                  <a:cubicBezTo>
                    <a:pt x="1557151" y="0"/>
                    <a:pt x="1573634" y="6827"/>
                    <a:pt x="1585786" y="18980"/>
                  </a:cubicBezTo>
                  <a:cubicBezTo>
                    <a:pt x="1597939" y="31132"/>
                    <a:pt x="1604766" y="47615"/>
                    <a:pt x="1604766" y="64801"/>
                  </a:cubicBezTo>
                  <a:lnTo>
                    <a:pt x="1604766" y="543376"/>
                  </a:lnTo>
                  <a:cubicBezTo>
                    <a:pt x="1604766" y="560563"/>
                    <a:pt x="1597939" y="577045"/>
                    <a:pt x="1585786" y="589197"/>
                  </a:cubicBezTo>
                  <a:cubicBezTo>
                    <a:pt x="1573634" y="601350"/>
                    <a:pt x="1557151" y="608177"/>
                    <a:pt x="1539965" y="608177"/>
                  </a:cubicBezTo>
                  <a:lnTo>
                    <a:pt x="64801" y="608177"/>
                  </a:lnTo>
                  <a:cubicBezTo>
                    <a:pt x="47615" y="608177"/>
                    <a:pt x="31132" y="601350"/>
                    <a:pt x="18980" y="589197"/>
                  </a:cubicBezTo>
                  <a:cubicBezTo>
                    <a:pt x="6827" y="577045"/>
                    <a:pt x="0" y="560563"/>
                    <a:pt x="0" y="543376"/>
                  </a:cubicBezTo>
                  <a:lnTo>
                    <a:pt x="0" y="64801"/>
                  </a:lnTo>
                  <a:cubicBezTo>
                    <a:pt x="0" y="47615"/>
                    <a:pt x="6827" y="31132"/>
                    <a:pt x="18980" y="18980"/>
                  </a:cubicBezTo>
                  <a:cubicBezTo>
                    <a:pt x="31132" y="6827"/>
                    <a:pt x="47615" y="0"/>
                    <a:pt x="64801" y="0"/>
                  </a:cubicBezTo>
                  <a:close/>
                </a:path>
              </a:pathLst>
            </a:custGeom>
            <a:solidFill>
              <a:srgbClr val="F55D98"/>
            </a:solidFill>
          </p:spPr>
          <p:txBody>
            <a:bodyPr/>
            <a:lstStyle/>
            <a:p>
              <a:pPr algn="l" rtl="0"/>
              <a:endParaRPr lang="en-GB"/>
            </a:p>
          </p:txBody>
        </p:sp>
        <p:sp>
          <p:nvSpPr>
            <p:cNvPr id="14" name="TextBox 14"/>
            <p:cNvSpPr txBox="1"/>
            <p:nvPr/>
          </p:nvSpPr>
          <p:spPr>
            <a:xfrm>
              <a:off x="31853" y="-133293"/>
              <a:ext cx="1503655" cy="879475"/>
            </a:xfrm>
            <a:prstGeom prst="rect">
              <a:avLst/>
            </a:prstGeom>
          </p:spPr>
          <p:txBody>
            <a:bodyPr lIns="50800" tIns="50800" rIns="50800" bIns="50800" rtlCol="0" anchor="ctr"/>
            <a:lstStyle/>
            <a:p>
              <a:pPr algn="ctr" rtl="0">
                <a:lnSpc>
                  <a:spcPts val="2380"/>
                </a:lnSpc>
              </a:pPr>
              <a:r>
                <a:rPr lang="en-US" sz="1700" dirty="0" err="1" smtClean="0">
                  <a:solidFill>
                    <a:srgbClr val="F5D9C5"/>
                  </a:solidFill>
                  <a:latin typeface="Calibri"/>
                </a:rPr>
                <a:t>Excellentes</a:t>
              </a:r>
              <a:r>
                <a:rPr lang="en-US" sz="1700" dirty="0" smtClean="0">
                  <a:solidFill>
                    <a:srgbClr val="F5D9C5"/>
                  </a:solidFill>
                  <a:latin typeface="Calibri"/>
                </a:rPr>
                <a:t> </a:t>
              </a:r>
              <a:r>
                <a:rPr lang="en-US" sz="1700" dirty="0" err="1" smtClean="0">
                  <a:solidFill>
                    <a:srgbClr val="F5D9C5"/>
                  </a:solidFill>
                  <a:latin typeface="Calibri"/>
                </a:rPr>
                <a:t>n</a:t>
              </a:r>
              <a:r>
                <a:rPr lang="en-US" sz="1700" dirty="0" err="1" smtClean="0">
                  <a:solidFill>
                    <a:srgbClr val="F5D9C5"/>
                  </a:solidFill>
                  <a:latin typeface="Calibri"/>
                </a:rPr>
                <a:t>ouvelles</a:t>
              </a:r>
              <a:r>
                <a:rPr lang="en-US" sz="1700" dirty="0" smtClean="0">
                  <a:solidFill>
                    <a:srgbClr val="F5D9C5"/>
                  </a:solidFill>
                  <a:latin typeface="Calibri"/>
                </a:rPr>
                <a:t> ! </a:t>
              </a:r>
              <a:r>
                <a:rPr lang="en-US" sz="1700" dirty="0" smtClean="0">
                  <a:solidFill>
                    <a:srgbClr val="F5D9C5"/>
                  </a:solidFill>
                  <a:latin typeface="Calibri"/>
                  <a:hlinkClick r:id="rId4" action="ppaction://hlinkfile"/>
                </a:rPr>
                <a:t>Notre </a:t>
              </a:r>
              <a:r>
                <a:rPr lang="en-US" sz="1700" dirty="0">
                  <a:solidFill>
                    <a:srgbClr val="F5D9C5"/>
                  </a:solidFill>
                  <a:latin typeface="Calibri"/>
                  <a:hlinkClick r:id="rId4" action="ppaction://hlinkfile"/>
                </a:rPr>
                <a:t>nouveau </a:t>
              </a:r>
              <a:r>
                <a:rPr lang="en-US" sz="1700" dirty="0" smtClean="0">
                  <a:solidFill>
                    <a:srgbClr val="F5D9C5"/>
                  </a:solidFill>
                  <a:latin typeface="Calibri"/>
                  <a:hlinkClick r:id="rId4" action="ppaction://hlinkfile"/>
                </a:rPr>
                <a:t>rapport</a:t>
              </a:r>
              <a:r>
                <a:rPr lang="en-US" sz="1700" dirty="0" smtClean="0">
                  <a:solidFill>
                    <a:srgbClr val="F5D9C5"/>
                  </a:solidFill>
                  <a:latin typeface="Calibri"/>
                </a:rPr>
                <a:t> explore </a:t>
              </a:r>
              <a:r>
                <a:rPr lang="en-US" sz="1700" dirty="0">
                  <a:solidFill>
                    <a:srgbClr val="F5D9C5"/>
                  </a:solidFill>
                  <a:latin typeface="Calibri"/>
                </a:rPr>
                <a:t>ce que signifie être une adolescente ou une jeune femme militante en 2023. Il révèle que l'#</a:t>
              </a:r>
              <a:r>
                <a:rPr lang="en-US" sz="1700" dirty="0" err="1">
                  <a:solidFill>
                    <a:srgbClr val="F5D9C5"/>
                  </a:solidFill>
                  <a:latin typeface="Calibri"/>
                </a:rPr>
                <a:t>EgalitédesGenres</a:t>
              </a:r>
              <a:r>
                <a:rPr lang="en-US" sz="1700" dirty="0">
                  <a:solidFill>
                    <a:srgbClr val="F5D9C5"/>
                  </a:solidFill>
                  <a:latin typeface="Calibri"/>
                </a:rPr>
                <a:t> est la question la plus importante pour elles. Pour en savoir plus sur leurs recommandations et comment nous pouvons les aider à créer un monde meilleur, voir 👇.</a:t>
              </a:r>
            </a:p>
          </p:txBody>
        </p:sp>
      </p:grpSp>
      <p:grpSp>
        <p:nvGrpSpPr>
          <p:cNvPr id="15" name="Group 15"/>
          <p:cNvGrpSpPr/>
          <p:nvPr/>
        </p:nvGrpSpPr>
        <p:grpSpPr>
          <a:xfrm>
            <a:off x="4570988" y="1032916"/>
            <a:ext cx="6093096" cy="2309173"/>
            <a:chOff x="0" y="0"/>
            <a:chExt cx="1604766" cy="608177"/>
          </a:xfrm>
        </p:grpSpPr>
        <p:sp>
          <p:nvSpPr>
            <p:cNvPr id="16" name="Freeform 16"/>
            <p:cNvSpPr/>
            <p:nvPr/>
          </p:nvSpPr>
          <p:spPr>
            <a:xfrm>
              <a:off x="0" y="0"/>
              <a:ext cx="1604766" cy="608177"/>
            </a:xfrm>
            <a:custGeom>
              <a:avLst/>
              <a:gdLst/>
              <a:ahLst/>
              <a:cxnLst/>
              <a:rect l="l" t="t" r="r" b="b"/>
              <a:pathLst>
                <a:path w="1604766" h="608177">
                  <a:moveTo>
                    <a:pt x="64801" y="0"/>
                  </a:moveTo>
                  <a:lnTo>
                    <a:pt x="1539965" y="0"/>
                  </a:lnTo>
                  <a:cubicBezTo>
                    <a:pt x="1557151" y="0"/>
                    <a:pt x="1573634" y="6827"/>
                    <a:pt x="1585786" y="18980"/>
                  </a:cubicBezTo>
                  <a:cubicBezTo>
                    <a:pt x="1597939" y="31132"/>
                    <a:pt x="1604766" y="47615"/>
                    <a:pt x="1604766" y="64801"/>
                  </a:cubicBezTo>
                  <a:lnTo>
                    <a:pt x="1604766" y="543376"/>
                  </a:lnTo>
                  <a:cubicBezTo>
                    <a:pt x="1604766" y="560563"/>
                    <a:pt x="1597939" y="577045"/>
                    <a:pt x="1585786" y="589197"/>
                  </a:cubicBezTo>
                  <a:cubicBezTo>
                    <a:pt x="1573634" y="601350"/>
                    <a:pt x="1557151" y="608177"/>
                    <a:pt x="1539965" y="608177"/>
                  </a:cubicBezTo>
                  <a:lnTo>
                    <a:pt x="64801" y="608177"/>
                  </a:lnTo>
                  <a:cubicBezTo>
                    <a:pt x="47615" y="608177"/>
                    <a:pt x="31132" y="601350"/>
                    <a:pt x="18980" y="589197"/>
                  </a:cubicBezTo>
                  <a:cubicBezTo>
                    <a:pt x="6827" y="577045"/>
                    <a:pt x="0" y="560563"/>
                    <a:pt x="0" y="543376"/>
                  </a:cubicBezTo>
                  <a:lnTo>
                    <a:pt x="0" y="64801"/>
                  </a:lnTo>
                  <a:cubicBezTo>
                    <a:pt x="0" y="47615"/>
                    <a:pt x="6827" y="31132"/>
                    <a:pt x="18980" y="18980"/>
                  </a:cubicBezTo>
                  <a:cubicBezTo>
                    <a:pt x="31132" y="6827"/>
                    <a:pt x="47615" y="0"/>
                    <a:pt x="64801" y="0"/>
                  </a:cubicBezTo>
                  <a:close/>
                </a:path>
              </a:pathLst>
            </a:custGeom>
            <a:solidFill>
              <a:srgbClr val="F55D98"/>
            </a:solidFill>
          </p:spPr>
          <p:txBody>
            <a:bodyPr/>
            <a:lstStyle/>
            <a:p>
              <a:pPr algn="l" rtl="0"/>
              <a:endParaRPr lang="en-GB"/>
            </a:p>
          </p:txBody>
        </p:sp>
        <p:sp>
          <p:nvSpPr>
            <p:cNvPr id="17" name="TextBox 17"/>
            <p:cNvSpPr txBox="1"/>
            <p:nvPr/>
          </p:nvSpPr>
          <p:spPr>
            <a:xfrm>
              <a:off x="0" y="-95250"/>
              <a:ext cx="812800" cy="908050"/>
            </a:xfrm>
            <a:prstGeom prst="rect">
              <a:avLst/>
            </a:prstGeom>
          </p:spPr>
          <p:txBody>
            <a:bodyPr lIns="50800" tIns="50800" rIns="50800" bIns="50800" rtlCol="0" anchor="ctr"/>
            <a:lstStyle/>
            <a:p>
              <a:pPr algn="ctr" rtl="0">
                <a:lnSpc>
                  <a:spcPts val="3220"/>
                </a:lnSpc>
              </a:pPr>
              <a:endParaRPr/>
            </a:p>
          </p:txBody>
        </p:sp>
      </p:grpSp>
      <p:grpSp>
        <p:nvGrpSpPr>
          <p:cNvPr id="18" name="Group 18"/>
          <p:cNvGrpSpPr/>
          <p:nvPr/>
        </p:nvGrpSpPr>
        <p:grpSpPr>
          <a:xfrm>
            <a:off x="11030012" y="578973"/>
            <a:ext cx="6093096" cy="3375423"/>
            <a:chOff x="-6531" y="-119557"/>
            <a:chExt cx="1604766" cy="889000"/>
          </a:xfrm>
        </p:grpSpPr>
        <p:sp>
          <p:nvSpPr>
            <p:cNvPr id="19" name="Freeform 19"/>
            <p:cNvSpPr/>
            <p:nvPr/>
          </p:nvSpPr>
          <p:spPr>
            <a:xfrm>
              <a:off x="-6531" y="0"/>
              <a:ext cx="1604766" cy="608177"/>
            </a:xfrm>
            <a:custGeom>
              <a:avLst/>
              <a:gdLst/>
              <a:ahLst/>
              <a:cxnLst/>
              <a:rect l="l" t="t" r="r" b="b"/>
              <a:pathLst>
                <a:path w="1604766" h="608177">
                  <a:moveTo>
                    <a:pt x="64801" y="0"/>
                  </a:moveTo>
                  <a:lnTo>
                    <a:pt x="1539965" y="0"/>
                  </a:lnTo>
                  <a:cubicBezTo>
                    <a:pt x="1557151" y="0"/>
                    <a:pt x="1573634" y="6827"/>
                    <a:pt x="1585786" y="18980"/>
                  </a:cubicBezTo>
                  <a:cubicBezTo>
                    <a:pt x="1597939" y="31132"/>
                    <a:pt x="1604766" y="47615"/>
                    <a:pt x="1604766" y="64801"/>
                  </a:cubicBezTo>
                  <a:lnTo>
                    <a:pt x="1604766" y="543376"/>
                  </a:lnTo>
                  <a:cubicBezTo>
                    <a:pt x="1604766" y="560563"/>
                    <a:pt x="1597939" y="577045"/>
                    <a:pt x="1585786" y="589197"/>
                  </a:cubicBezTo>
                  <a:cubicBezTo>
                    <a:pt x="1573634" y="601350"/>
                    <a:pt x="1557151" y="608177"/>
                    <a:pt x="1539965" y="608177"/>
                  </a:cubicBezTo>
                  <a:lnTo>
                    <a:pt x="64801" y="608177"/>
                  </a:lnTo>
                  <a:cubicBezTo>
                    <a:pt x="47615" y="608177"/>
                    <a:pt x="31132" y="601350"/>
                    <a:pt x="18980" y="589197"/>
                  </a:cubicBezTo>
                  <a:cubicBezTo>
                    <a:pt x="6827" y="577045"/>
                    <a:pt x="0" y="560563"/>
                    <a:pt x="0" y="543376"/>
                  </a:cubicBezTo>
                  <a:lnTo>
                    <a:pt x="0" y="64801"/>
                  </a:lnTo>
                  <a:cubicBezTo>
                    <a:pt x="0" y="47615"/>
                    <a:pt x="6827" y="31132"/>
                    <a:pt x="18980" y="18980"/>
                  </a:cubicBezTo>
                  <a:cubicBezTo>
                    <a:pt x="31132" y="6827"/>
                    <a:pt x="47615" y="0"/>
                    <a:pt x="64801" y="0"/>
                  </a:cubicBezTo>
                  <a:close/>
                </a:path>
              </a:pathLst>
            </a:custGeom>
            <a:solidFill>
              <a:srgbClr val="F55D98"/>
            </a:solidFill>
          </p:spPr>
          <p:txBody>
            <a:bodyPr/>
            <a:lstStyle/>
            <a:p>
              <a:pPr algn="l" rtl="0"/>
              <a:endParaRPr lang="en-GB"/>
            </a:p>
          </p:txBody>
        </p:sp>
        <p:sp>
          <p:nvSpPr>
            <p:cNvPr id="20" name="TextBox 20"/>
            <p:cNvSpPr txBox="1"/>
            <p:nvPr/>
          </p:nvSpPr>
          <p:spPr>
            <a:xfrm>
              <a:off x="26117" y="-119557"/>
              <a:ext cx="1509391" cy="889000"/>
            </a:xfrm>
            <a:prstGeom prst="rect">
              <a:avLst/>
            </a:prstGeom>
          </p:spPr>
          <p:txBody>
            <a:bodyPr lIns="50800" tIns="50800" rIns="50800" bIns="50800" rtlCol="0" anchor="ctr"/>
            <a:lstStyle/>
            <a:p>
              <a:pPr algn="ctr" rtl="0">
                <a:lnSpc>
                  <a:spcPts val="2519"/>
                </a:lnSpc>
              </a:pPr>
              <a:r>
                <a:rPr lang="en-US" sz="1799" dirty="0" err="1" smtClean="0">
                  <a:solidFill>
                    <a:srgbClr val="F5D9C5"/>
                  </a:solidFill>
                  <a:latin typeface="Calibri"/>
                </a:rPr>
                <a:t>Excellentes</a:t>
              </a:r>
              <a:r>
                <a:rPr lang="en-US" sz="1799" dirty="0" smtClean="0">
                  <a:solidFill>
                    <a:srgbClr val="F5D9C5"/>
                  </a:solidFill>
                  <a:latin typeface="Calibri"/>
                </a:rPr>
                <a:t> </a:t>
              </a:r>
              <a:r>
                <a:rPr lang="en-US" sz="1799" dirty="0" err="1" smtClean="0">
                  <a:solidFill>
                    <a:srgbClr val="F5D9C5"/>
                  </a:solidFill>
                  <a:latin typeface="Calibri"/>
                </a:rPr>
                <a:t>n</a:t>
              </a:r>
              <a:r>
                <a:rPr lang="en-US" sz="1799" dirty="0" err="1" smtClean="0">
                  <a:solidFill>
                    <a:srgbClr val="F5D9C5"/>
                  </a:solidFill>
                  <a:latin typeface="Calibri"/>
                </a:rPr>
                <a:t>ouvelles</a:t>
              </a:r>
              <a:r>
                <a:rPr lang="en-US" sz="1799" dirty="0" smtClean="0">
                  <a:solidFill>
                    <a:srgbClr val="F5D9C5"/>
                  </a:solidFill>
                  <a:latin typeface="Calibri"/>
                </a:rPr>
                <a:t>! </a:t>
              </a:r>
              <a:r>
                <a:rPr lang="en-US" sz="1799" dirty="0">
                  <a:solidFill>
                    <a:srgbClr val="F5D9C5"/>
                  </a:solidFill>
                  <a:latin typeface="Calibri"/>
                </a:rPr>
                <a:t>Notre nouveau rapport explore ce que signifie être une jeune militante en 2023. Plus d'un </a:t>
              </a:r>
              <a:r>
                <a:rPr lang="en-US" sz="1799" dirty="0" err="1">
                  <a:solidFill>
                    <a:srgbClr val="F5D9C5"/>
                  </a:solidFill>
                  <a:latin typeface="Calibri"/>
                </a:rPr>
                <a:t>millier</a:t>
              </a:r>
              <a:r>
                <a:rPr lang="en-US" sz="1799" dirty="0">
                  <a:solidFill>
                    <a:srgbClr val="F5D9C5"/>
                  </a:solidFill>
                  <a:latin typeface="Calibri"/>
                </a:rPr>
                <a:t> </a:t>
              </a:r>
              <a:r>
                <a:rPr lang="en-US" sz="1799" dirty="0" err="1" smtClean="0">
                  <a:solidFill>
                    <a:srgbClr val="F5D9C5"/>
                  </a:solidFill>
                  <a:latin typeface="Calibri"/>
                </a:rPr>
                <a:t>d’entre</a:t>
              </a:r>
              <a:r>
                <a:rPr lang="en-US" sz="1799" dirty="0" smtClean="0">
                  <a:solidFill>
                    <a:srgbClr val="F5D9C5"/>
                  </a:solidFill>
                  <a:latin typeface="Calibri"/>
                </a:rPr>
                <a:t> </a:t>
              </a:r>
              <a:r>
                <a:rPr lang="en-US" sz="1799" dirty="0" err="1" smtClean="0">
                  <a:solidFill>
                    <a:srgbClr val="F5D9C5"/>
                  </a:solidFill>
                  <a:latin typeface="Calibri"/>
                </a:rPr>
                <a:t>elles</a:t>
              </a:r>
              <a:r>
                <a:rPr lang="en-US" sz="1799" dirty="0" smtClean="0">
                  <a:solidFill>
                    <a:srgbClr val="F5D9C5"/>
                  </a:solidFill>
                  <a:latin typeface="Calibri"/>
                </a:rPr>
                <a:t> </a:t>
              </a:r>
              <a:r>
                <a:rPr lang="en-US" sz="1799" dirty="0">
                  <a:solidFill>
                    <a:srgbClr val="F5D9C5"/>
                  </a:solidFill>
                  <a:latin typeface="Calibri"/>
                </a:rPr>
                <a:t>ont partagé leurs expériences, leur sentiment de sécurité et leurs motivations</a:t>
              </a:r>
              <a:r>
                <a:rPr lang="en-US" sz="1799" dirty="0" smtClean="0">
                  <a:solidFill>
                    <a:srgbClr val="F5D9C5"/>
                  </a:solidFill>
                  <a:latin typeface="Calibri"/>
                </a:rPr>
                <a:t>. </a:t>
              </a:r>
              <a:r>
                <a:rPr lang="en-US" sz="1799" dirty="0" smtClean="0">
                  <a:solidFill>
                    <a:srgbClr val="F5D9C5"/>
                  </a:solidFill>
                  <a:latin typeface="Calibri"/>
                  <a:hlinkClick r:id="rId4" action="ppaction://hlinkfile"/>
                </a:rPr>
                <a:t>En </a:t>
              </a:r>
              <a:r>
                <a:rPr lang="en-US" sz="1799" dirty="0">
                  <a:solidFill>
                    <a:srgbClr val="F5D9C5"/>
                  </a:solidFill>
                  <a:latin typeface="Calibri"/>
                  <a:hlinkClick r:id="rId4" action="ppaction://hlinkfile"/>
                </a:rPr>
                <a:t>savoir plus</a:t>
              </a:r>
              <a:r>
                <a:rPr lang="en-US" sz="1799" dirty="0">
                  <a:solidFill>
                    <a:srgbClr val="F5D9C5"/>
                  </a:solidFill>
                  <a:latin typeface="Calibri"/>
                </a:rPr>
                <a:t> #JourDeLaFille.</a:t>
              </a:r>
            </a:p>
          </p:txBody>
        </p:sp>
      </p:grpSp>
      <p:sp>
        <p:nvSpPr>
          <p:cNvPr id="21" name="Freeform 21"/>
          <p:cNvSpPr/>
          <p:nvPr/>
        </p:nvSpPr>
        <p:spPr>
          <a:xfrm>
            <a:off x="3940695" y="7943319"/>
            <a:ext cx="471209" cy="471209"/>
          </a:xfrm>
          <a:custGeom>
            <a:avLst/>
            <a:gdLst/>
            <a:ahLst/>
            <a:cxnLst/>
            <a:rect l="l" t="t" r="r" b="b"/>
            <a:pathLst>
              <a:path w="471209" h="471209">
                <a:moveTo>
                  <a:pt x="0" y="0"/>
                </a:moveTo>
                <a:lnTo>
                  <a:pt x="471209" y="0"/>
                </a:lnTo>
                <a:lnTo>
                  <a:pt x="471209" y="471209"/>
                </a:lnTo>
                <a:lnTo>
                  <a:pt x="0" y="47120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algn="l" rtl="0"/>
            <a:endParaRPr lang="en-GB"/>
          </a:p>
        </p:txBody>
      </p:sp>
      <p:sp>
        <p:nvSpPr>
          <p:cNvPr id="22" name="Freeform 22"/>
          <p:cNvSpPr/>
          <p:nvPr/>
        </p:nvSpPr>
        <p:spPr>
          <a:xfrm>
            <a:off x="3918225" y="7115456"/>
            <a:ext cx="516148" cy="516148"/>
          </a:xfrm>
          <a:custGeom>
            <a:avLst/>
            <a:gdLst/>
            <a:ahLst/>
            <a:cxnLst/>
            <a:rect l="l" t="t" r="r" b="b"/>
            <a:pathLst>
              <a:path w="516148" h="516148">
                <a:moveTo>
                  <a:pt x="0" y="0"/>
                </a:moveTo>
                <a:lnTo>
                  <a:pt x="516148" y="0"/>
                </a:lnTo>
                <a:lnTo>
                  <a:pt x="516148" y="516148"/>
                </a:lnTo>
                <a:lnTo>
                  <a:pt x="0" y="516148"/>
                </a:lnTo>
                <a:lnTo>
                  <a:pt x="0" y="0"/>
                </a:lnTo>
                <a:close/>
              </a:path>
            </a:pathLst>
          </a:custGeom>
          <a:blipFill>
            <a:blip r:embed="rId7"/>
            <a:stretch>
              <a:fillRect/>
            </a:stretch>
          </a:blipFill>
        </p:spPr>
        <p:txBody>
          <a:bodyPr/>
          <a:lstStyle/>
          <a:p>
            <a:pPr algn="l" rtl="0"/>
            <a:endParaRPr lang="en-GB"/>
          </a:p>
        </p:txBody>
      </p:sp>
      <p:sp>
        <p:nvSpPr>
          <p:cNvPr id="23" name="Freeform 23"/>
          <p:cNvSpPr/>
          <p:nvPr/>
        </p:nvSpPr>
        <p:spPr>
          <a:xfrm>
            <a:off x="3949852" y="4736952"/>
            <a:ext cx="452895" cy="452895"/>
          </a:xfrm>
          <a:custGeom>
            <a:avLst/>
            <a:gdLst/>
            <a:ahLst/>
            <a:cxnLst/>
            <a:rect l="l" t="t" r="r" b="b"/>
            <a:pathLst>
              <a:path w="452895" h="452895">
                <a:moveTo>
                  <a:pt x="0" y="0"/>
                </a:moveTo>
                <a:lnTo>
                  <a:pt x="452895" y="0"/>
                </a:lnTo>
                <a:lnTo>
                  <a:pt x="452895" y="452895"/>
                </a:lnTo>
                <a:lnTo>
                  <a:pt x="0" y="4528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algn="l" rtl="0"/>
            <a:endParaRPr lang="en-GB"/>
          </a:p>
        </p:txBody>
      </p:sp>
      <p:sp>
        <p:nvSpPr>
          <p:cNvPr id="24" name="Freeform 24"/>
          <p:cNvSpPr/>
          <p:nvPr/>
        </p:nvSpPr>
        <p:spPr>
          <a:xfrm>
            <a:off x="3886599" y="1897801"/>
            <a:ext cx="579401" cy="579401"/>
          </a:xfrm>
          <a:custGeom>
            <a:avLst/>
            <a:gdLst/>
            <a:ahLst/>
            <a:cxnLst/>
            <a:rect l="l" t="t" r="r" b="b"/>
            <a:pathLst>
              <a:path w="579401" h="579401">
                <a:moveTo>
                  <a:pt x="0" y="0"/>
                </a:moveTo>
                <a:lnTo>
                  <a:pt x="579401" y="0"/>
                </a:lnTo>
                <a:lnTo>
                  <a:pt x="579401" y="579401"/>
                </a:lnTo>
                <a:lnTo>
                  <a:pt x="0" y="579401"/>
                </a:lnTo>
                <a:lnTo>
                  <a:pt x="0" y="0"/>
                </a:lnTo>
                <a:close/>
              </a:path>
            </a:pathLst>
          </a:custGeom>
          <a:blipFill>
            <a:blip r:embed="rId10"/>
            <a:stretch>
              <a:fillRect/>
            </a:stretch>
          </a:blipFill>
        </p:spPr>
        <p:txBody>
          <a:bodyPr/>
          <a:lstStyle/>
          <a:p>
            <a:pPr algn="l" rtl="0"/>
            <a:endParaRPr lang="en-GB"/>
          </a:p>
        </p:txBody>
      </p:sp>
      <p:sp>
        <p:nvSpPr>
          <p:cNvPr id="25" name="TextBox 25"/>
          <p:cNvSpPr txBox="1"/>
          <p:nvPr/>
        </p:nvSpPr>
        <p:spPr>
          <a:xfrm>
            <a:off x="2011805" y="4119018"/>
            <a:ext cx="717886" cy="1747519"/>
          </a:xfrm>
          <a:prstGeom prst="rect">
            <a:avLst/>
          </a:prstGeom>
        </p:spPr>
        <p:txBody>
          <a:bodyPr lIns="0" tIns="0" rIns="0" bIns="0" rtlCol="0" anchor="t">
            <a:spAutoFit/>
          </a:bodyPr>
          <a:lstStyle/>
          <a:p>
            <a:pPr algn="ctr" rtl="0">
              <a:lnSpc>
                <a:spcPts val="12880"/>
              </a:lnSpc>
            </a:pPr>
            <a:r>
              <a:rPr lang="en-US" sz="9200" dirty="0">
                <a:solidFill>
                  <a:srgbClr val="F5D9C5"/>
                </a:solidFill>
                <a:latin typeface="Veneer"/>
              </a:rPr>
              <a:t>2</a:t>
            </a:r>
          </a:p>
        </p:txBody>
      </p:sp>
      <p:sp>
        <p:nvSpPr>
          <p:cNvPr id="26" name="TextBox 26"/>
          <p:cNvSpPr txBox="1"/>
          <p:nvPr/>
        </p:nvSpPr>
        <p:spPr>
          <a:xfrm>
            <a:off x="4744298" y="1628306"/>
            <a:ext cx="5815850" cy="1603003"/>
          </a:xfrm>
          <a:prstGeom prst="rect">
            <a:avLst/>
          </a:prstGeom>
        </p:spPr>
        <p:txBody>
          <a:bodyPr lIns="0" tIns="0" rIns="0" bIns="0" rtlCol="0" anchor="t">
            <a:spAutoFit/>
          </a:bodyPr>
          <a:lstStyle/>
          <a:p>
            <a:pPr algn="ctr" rtl="0">
              <a:lnSpc>
                <a:spcPts val="2520"/>
              </a:lnSpc>
            </a:pPr>
            <a:r>
              <a:rPr lang="en-US" sz="1800" dirty="0">
                <a:solidFill>
                  <a:srgbClr val="F5D9C5"/>
                </a:solidFill>
                <a:latin typeface="Calibri"/>
                <a:hlinkClick r:id="rId4" action="ppaction://hlinkfile"/>
              </a:rPr>
              <a:t>Notre rapport sur </a:t>
            </a:r>
            <a:r>
              <a:rPr lang="en-US" sz="1800" dirty="0" smtClean="0">
                <a:solidFill>
                  <a:srgbClr val="F5D9C5"/>
                </a:solidFill>
                <a:latin typeface="Calibri"/>
                <a:hlinkClick r:id="rId4" action="ppaction://hlinkfile"/>
              </a:rPr>
              <a:t>la situation des </a:t>
            </a:r>
            <a:r>
              <a:rPr lang="en-US" sz="1800" dirty="0">
                <a:solidFill>
                  <a:srgbClr val="F5D9C5"/>
                </a:solidFill>
                <a:latin typeface="Calibri"/>
                <a:hlinkClick r:id="rId4" action="ppaction://hlinkfile"/>
              </a:rPr>
              <a:t>filles dans le monde</a:t>
            </a:r>
            <a:r>
              <a:rPr lang="en-US" sz="1800" dirty="0">
                <a:solidFill>
                  <a:srgbClr val="F5D9C5"/>
                </a:solidFill>
                <a:latin typeface="Calibri"/>
              </a:rPr>
              <a:t> </a:t>
            </a:r>
            <a:r>
              <a:rPr lang="en-US" sz="1800" dirty="0" smtClean="0">
                <a:solidFill>
                  <a:srgbClr val="F5D9C5"/>
                </a:solidFill>
                <a:latin typeface="Calibri"/>
              </a:rPr>
              <a:t>a </a:t>
            </a:r>
            <a:r>
              <a:rPr lang="en-US" sz="1800" dirty="0" err="1" smtClean="0">
                <a:solidFill>
                  <a:srgbClr val="F5D9C5"/>
                </a:solidFill>
                <a:latin typeface="Calibri"/>
              </a:rPr>
              <a:t>maintenant</a:t>
            </a:r>
            <a:r>
              <a:rPr lang="en-US" sz="1800" dirty="0" smtClean="0">
                <a:solidFill>
                  <a:srgbClr val="F5D9C5"/>
                </a:solidFill>
                <a:latin typeface="Calibri"/>
              </a:rPr>
              <a:t> </a:t>
            </a:r>
            <a:r>
              <a:rPr lang="en-US" sz="1800" dirty="0" err="1" smtClean="0">
                <a:solidFill>
                  <a:srgbClr val="F5D9C5"/>
                </a:solidFill>
                <a:latin typeface="Calibri"/>
              </a:rPr>
              <a:t>été</a:t>
            </a:r>
            <a:r>
              <a:rPr lang="en-US" sz="1800" dirty="0" smtClean="0">
                <a:solidFill>
                  <a:srgbClr val="F5D9C5"/>
                </a:solidFill>
                <a:latin typeface="Calibri"/>
              </a:rPr>
              <a:t> </a:t>
            </a:r>
            <a:r>
              <a:rPr lang="en-US" sz="1800" dirty="0" err="1" smtClean="0">
                <a:solidFill>
                  <a:srgbClr val="F5D9C5"/>
                </a:solidFill>
                <a:latin typeface="Calibri"/>
              </a:rPr>
              <a:t>publié</a:t>
            </a:r>
            <a:r>
              <a:rPr lang="en-US" sz="1800" dirty="0" smtClean="0">
                <a:solidFill>
                  <a:srgbClr val="F5D9C5"/>
                </a:solidFill>
                <a:latin typeface="Calibri"/>
              </a:rPr>
              <a:t>. Il </a:t>
            </a:r>
            <a:r>
              <a:rPr lang="en-US" sz="1800" dirty="0">
                <a:solidFill>
                  <a:srgbClr val="F5D9C5"/>
                </a:solidFill>
                <a:latin typeface="Calibri"/>
              </a:rPr>
              <a:t>examine les barrières auxquelles sont confrontées les filles et les jeunes militantes, ainsi que la motivation et l'inspiration qui les poussent </a:t>
            </a:r>
            <a:r>
              <a:rPr lang="en-US" sz="1800" dirty="0" err="1">
                <a:solidFill>
                  <a:srgbClr val="F5D9C5"/>
                </a:solidFill>
                <a:latin typeface="Calibri"/>
              </a:rPr>
              <a:t>à</a:t>
            </a:r>
            <a:r>
              <a:rPr lang="en-US" sz="1800" dirty="0">
                <a:solidFill>
                  <a:srgbClr val="F5D9C5"/>
                </a:solidFill>
                <a:latin typeface="Calibri"/>
              </a:rPr>
              <a:t> </a:t>
            </a:r>
            <a:r>
              <a:rPr lang="en-US" sz="1800" dirty="0" err="1" smtClean="0">
                <a:solidFill>
                  <a:srgbClr val="F5D9C5"/>
                </a:solidFill>
                <a:latin typeface="Calibri"/>
              </a:rPr>
              <a:t>avancer</a:t>
            </a:r>
            <a:r>
              <a:rPr lang="en-US" sz="1800" dirty="0" smtClean="0">
                <a:solidFill>
                  <a:srgbClr val="F5D9C5"/>
                </a:solidFill>
                <a:latin typeface="Calibri"/>
              </a:rPr>
              <a:t>. </a:t>
            </a:r>
            <a:r>
              <a:rPr lang="en-US" dirty="0">
                <a:solidFill>
                  <a:srgbClr val="F5D9C5"/>
                </a:solidFill>
                <a:latin typeface="Calibri"/>
              </a:rPr>
              <a:t>#</a:t>
            </a:r>
            <a:r>
              <a:rPr lang="en-US" sz="1800" dirty="0">
                <a:solidFill>
                  <a:srgbClr val="F5D9C5"/>
                </a:solidFill>
                <a:latin typeface="Calibri"/>
              </a:rPr>
              <a:t>JourDeLaFille.</a:t>
            </a:r>
          </a:p>
        </p:txBody>
      </p:sp>
      <p:sp>
        <p:nvSpPr>
          <p:cNvPr id="27" name="TextBox 27"/>
          <p:cNvSpPr txBox="1"/>
          <p:nvPr/>
        </p:nvSpPr>
        <p:spPr>
          <a:xfrm>
            <a:off x="-1625311" y="9153525"/>
            <a:ext cx="24977542" cy="495933"/>
          </a:xfrm>
          <a:prstGeom prst="rect">
            <a:avLst/>
          </a:prstGeom>
        </p:spPr>
        <p:txBody>
          <a:bodyPr lIns="0" tIns="0" rIns="0" bIns="0" rtlCol="0" anchor="t">
            <a:spAutoFit/>
          </a:bodyPr>
          <a:lstStyle/>
          <a:p>
            <a:pPr algn="ctr" rtl="0">
              <a:lnSpc>
                <a:spcPts val="3640"/>
              </a:lnSpc>
            </a:pPr>
            <a:r>
              <a:rPr lang="en-US" sz="2600">
                <a:solidFill>
                  <a:srgbClr val="F5D9C5"/>
                </a:solidFill>
                <a:latin typeface="Calibri"/>
              </a:rPr>
              <a:t>#IDG2023 #DayOfTheGirl #InternationalDayOfTheGirl #GirlsGetEqual</a:t>
            </a:r>
          </a:p>
        </p:txBody>
      </p:sp>
      <p:sp>
        <p:nvSpPr>
          <p:cNvPr id="28" name="TextBox 28"/>
          <p:cNvSpPr txBox="1"/>
          <p:nvPr/>
        </p:nvSpPr>
        <p:spPr>
          <a:xfrm>
            <a:off x="3641910" y="238342"/>
            <a:ext cx="14443099" cy="855831"/>
          </a:xfrm>
          <a:prstGeom prst="rect">
            <a:avLst/>
          </a:prstGeom>
        </p:spPr>
        <p:txBody>
          <a:bodyPr lIns="0" tIns="0" rIns="0" bIns="0" rtlCol="0" anchor="t">
            <a:spAutoFit/>
          </a:bodyPr>
          <a:lstStyle/>
          <a:p>
            <a:pPr algn="ctr" rtl="0">
              <a:lnSpc>
                <a:spcPts val="3780"/>
              </a:lnSpc>
            </a:pPr>
            <a:r>
              <a:rPr lang="en-US" sz="2700" dirty="0">
                <a:solidFill>
                  <a:srgbClr val="F5D9C5"/>
                </a:solidFill>
                <a:latin typeface="Veneer"/>
              </a:rPr>
              <a:t>Vous souhaitez promouvoir la situation des filles dans le monde via les réseaux sociaux ? Voici quelques messages pour chaque plateforme.</a:t>
            </a:r>
          </a:p>
          <a:p>
            <a:pPr algn="ctr" rtl="0">
              <a:lnSpc>
                <a:spcPts val="2660"/>
              </a:lnSpc>
            </a:pPr>
            <a:r>
              <a:rPr lang="en-US" sz="1900" dirty="0">
                <a:solidFill>
                  <a:srgbClr val="F5D9C5"/>
                </a:solidFill>
                <a:latin typeface="Canva Sans Bold"/>
              </a:rPr>
              <a:t> </a:t>
            </a:r>
          </a:p>
        </p:txBody>
      </p:sp>
      <p:sp>
        <p:nvSpPr>
          <p:cNvPr id="29" name="Freeform 29"/>
          <p:cNvSpPr/>
          <p:nvPr/>
        </p:nvSpPr>
        <p:spPr>
          <a:xfrm>
            <a:off x="118649" y="8891427"/>
            <a:ext cx="4625649" cy="1221379"/>
          </a:xfrm>
          <a:custGeom>
            <a:avLst/>
            <a:gdLst/>
            <a:ahLst/>
            <a:cxnLst/>
            <a:rect l="l" t="t" r="r" b="b"/>
            <a:pathLst>
              <a:path w="4625649" h="1221379">
                <a:moveTo>
                  <a:pt x="0" y="0"/>
                </a:moveTo>
                <a:lnTo>
                  <a:pt x="4625648" y="0"/>
                </a:lnTo>
                <a:lnTo>
                  <a:pt x="4625648" y="1221379"/>
                </a:lnTo>
                <a:lnTo>
                  <a:pt x="0" y="1221379"/>
                </a:lnTo>
                <a:lnTo>
                  <a:pt x="0" y="0"/>
                </a:lnTo>
                <a:close/>
              </a:path>
            </a:pathLst>
          </a:custGeom>
          <a:blipFill>
            <a:blip r:embed="rId11"/>
            <a:stretch>
              <a:fillRect/>
            </a:stretch>
          </a:blipFill>
        </p:spPr>
        <p:txBody>
          <a:bodyPr/>
          <a:lstStyle/>
          <a:p>
            <a:pPr algn="l" rtl="0"/>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grpSp>
        <p:nvGrpSpPr>
          <p:cNvPr id="2" name="Group 2"/>
          <p:cNvGrpSpPr/>
          <p:nvPr/>
        </p:nvGrpSpPr>
        <p:grpSpPr>
          <a:xfrm>
            <a:off x="1478651" y="4272798"/>
            <a:ext cx="1737050" cy="1741404"/>
            <a:chOff x="0" y="0"/>
            <a:chExt cx="2316067" cy="2321872"/>
          </a:xfrm>
        </p:grpSpPr>
        <p:sp>
          <p:nvSpPr>
            <p:cNvPr id="3" name="Freeform 3"/>
            <p:cNvSpPr/>
            <p:nvPr/>
          </p:nvSpPr>
          <p:spPr>
            <a:xfrm>
              <a:off x="0" y="0"/>
              <a:ext cx="2316067" cy="2321872"/>
            </a:xfrm>
            <a:custGeom>
              <a:avLst/>
              <a:gdLst/>
              <a:ahLst/>
              <a:cxnLst/>
              <a:rect l="l" t="t" r="r" b="b"/>
              <a:pathLst>
                <a:path w="2316067" h="2321872">
                  <a:moveTo>
                    <a:pt x="0" y="0"/>
                  </a:moveTo>
                  <a:lnTo>
                    <a:pt x="2316067" y="0"/>
                  </a:lnTo>
                  <a:lnTo>
                    <a:pt x="2316067" y="2321872"/>
                  </a:lnTo>
                  <a:lnTo>
                    <a:pt x="0" y="23218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algn="l" rtl="0"/>
              <a:endParaRPr lang="en-GB"/>
            </a:p>
          </p:txBody>
        </p:sp>
        <p:sp>
          <p:nvSpPr>
            <p:cNvPr id="4" name="TextBox 4"/>
            <p:cNvSpPr txBox="1"/>
            <p:nvPr/>
          </p:nvSpPr>
          <p:spPr>
            <a:xfrm>
              <a:off x="943721" y="-121552"/>
              <a:ext cx="428625" cy="2212551"/>
            </a:xfrm>
            <a:prstGeom prst="rect">
              <a:avLst/>
            </a:prstGeom>
          </p:spPr>
          <p:txBody>
            <a:bodyPr lIns="0" tIns="0" rIns="0" bIns="0" rtlCol="0" anchor="t">
              <a:spAutoFit/>
            </a:bodyPr>
            <a:lstStyle/>
            <a:p>
              <a:pPr algn="ctr" rtl="0">
                <a:lnSpc>
                  <a:spcPts val="12880"/>
                </a:lnSpc>
              </a:pPr>
              <a:r>
                <a:rPr lang="en-US" sz="9200">
                  <a:solidFill>
                    <a:srgbClr val="F5D9C5"/>
                  </a:solidFill>
                  <a:latin typeface="Veneer"/>
                </a:rPr>
                <a:t>3</a:t>
              </a:r>
            </a:p>
          </p:txBody>
        </p:sp>
      </p:grpSp>
      <p:sp>
        <p:nvSpPr>
          <p:cNvPr id="5" name="Freeform 5"/>
          <p:cNvSpPr/>
          <p:nvPr/>
        </p:nvSpPr>
        <p:spPr>
          <a:xfrm>
            <a:off x="13594262" y="8860393"/>
            <a:ext cx="4625649" cy="1221379"/>
          </a:xfrm>
          <a:custGeom>
            <a:avLst/>
            <a:gdLst/>
            <a:ahLst/>
            <a:cxnLst/>
            <a:rect l="l" t="t" r="r" b="b"/>
            <a:pathLst>
              <a:path w="4625649" h="1221379">
                <a:moveTo>
                  <a:pt x="0" y="0"/>
                </a:moveTo>
                <a:lnTo>
                  <a:pt x="4625649" y="0"/>
                </a:lnTo>
                <a:lnTo>
                  <a:pt x="4625649" y="1221379"/>
                </a:lnTo>
                <a:lnTo>
                  <a:pt x="0" y="1221379"/>
                </a:lnTo>
                <a:lnTo>
                  <a:pt x="0" y="0"/>
                </a:lnTo>
                <a:close/>
              </a:path>
            </a:pathLst>
          </a:custGeom>
          <a:blipFill>
            <a:blip r:embed="rId4"/>
            <a:stretch>
              <a:fillRect/>
            </a:stretch>
          </a:blipFill>
        </p:spPr>
        <p:txBody>
          <a:bodyPr/>
          <a:lstStyle/>
          <a:p>
            <a:pPr algn="l" rtl="0"/>
            <a:endParaRPr lang="en-GB"/>
          </a:p>
        </p:txBody>
      </p:sp>
      <p:grpSp>
        <p:nvGrpSpPr>
          <p:cNvPr id="6" name="Group 6"/>
          <p:cNvGrpSpPr>
            <a:grpSpLocks noChangeAspect="1"/>
          </p:cNvGrpSpPr>
          <p:nvPr/>
        </p:nvGrpSpPr>
        <p:grpSpPr>
          <a:xfrm>
            <a:off x="14478000" y="2430722"/>
            <a:ext cx="7008327" cy="6222545"/>
            <a:chOff x="-283389" y="-17674"/>
            <a:chExt cx="7151847" cy="6349974"/>
          </a:xfrm>
        </p:grpSpPr>
        <p:sp>
          <p:nvSpPr>
            <p:cNvPr id="7" name="Freeform 7"/>
            <p:cNvSpPr/>
            <p:nvPr/>
          </p:nvSpPr>
          <p:spPr>
            <a:xfrm>
              <a:off x="-283389" y="-17674"/>
              <a:ext cx="7151847"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txBody>
            <a:bodyPr/>
            <a:lstStyle/>
            <a:p>
              <a:pPr algn="l" rtl="0"/>
              <a:endParaRPr lang="en-GB" dirty="0"/>
            </a:p>
          </p:txBody>
        </p:sp>
      </p:grpSp>
      <p:sp>
        <p:nvSpPr>
          <p:cNvPr id="8" name="Freeform 8"/>
          <p:cNvSpPr/>
          <p:nvPr/>
        </p:nvSpPr>
        <p:spPr>
          <a:xfrm>
            <a:off x="1478651" y="615572"/>
            <a:ext cx="1472719" cy="1548194"/>
          </a:xfrm>
          <a:custGeom>
            <a:avLst/>
            <a:gdLst/>
            <a:ahLst/>
            <a:cxnLst/>
            <a:rect l="l" t="t" r="r" b="b"/>
            <a:pathLst>
              <a:path w="1472719" h="1548194">
                <a:moveTo>
                  <a:pt x="0" y="0"/>
                </a:moveTo>
                <a:lnTo>
                  <a:pt x="1472719" y="0"/>
                </a:lnTo>
                <a:lnTo>
                  <a:pt x="1472719" y="1548194"/>
                </a:lnTo>
                <a:lnTo>
                  <a:pt x="0" y="15481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algn="l" rtl="0"/>
            <a:endParaRPr lang="en-GB"/>
          </a:p>
        </p:txBody>
      </p:sp>
      <p:sp>
        <p:nvSpPr>
          <p:cNvPr id="9" name="TextBox 9"/>
          <p:cNvSpPr txBox="1"/>
          <p:nvPr/>
        </p:nvSpPr>
        <p:spPr>
          <a:xfrm>
            <a:off x="2347176" y="1274644"/>
            <a:ext cx="14269476" cy="983591"/>
          </a:xfrm>
          <a:prstGeom prst="rect">
            <a:avLst/>
          </a:prstGeom>
        </p:spPr>
        <p:txBody>
          <a:bodyPr lIns="0" tIns="0" rIns="0" bIns="0" rtlCol="0" anchor="t">
            <a:spAutoFit/>
          </a:bodyPr>
          <a:lstStyle/>
          <a:p>
            <a:pPr algn="l" rtl="0">
              <a:lnSpc>
                <a:spcPts val="7211"/>
              </a:lnSpc>
            </a:pPr>
            <a:r>
              <a:rPr lang="en-US" sz="5150" dirty="0">
                <a:solidFill>
                  <a:srgbClr val="F5D9C5"/>
                </a:solidFill>
                <a:latin typeface="Veneer"/>
              </a:rPr>
              <a:t>Libérez votre créativité! engagez vos réseaux autour d’IDG</a:t>
            </a:r>
          </a:p>
        </p:txBody>
      </p:sp>
      <p:sp>
        <p:nvSpPr>
          <p:cNvPr id="10" name="TextBox 10"/>
          <p:cNvSpPr txBox="1"/>
          <p:nvPr/>
        </p:nvSpPr>
        <p:spPr>
          <a:xfrm>
            <a:off x="2510494" y="2149487"/>
            <a:ext cx="14560888" cy="397545"/>
          </a:xfrm>
          <a:prstGeom prst="rect">
            <a:avLst/>
          </a:prstGeom>
        </p:spPr>
        <p:txBody>
          <a:bodyPr wrap="square" lIns="0" tIns="0" rIns="0" bIns="0" rtlCol="0" anchor="t">
            <a:spAutoFit/>
          </a:bodyPr>
          <a:lstStyle/>
          <a:p>
            <a:pPr algn="l" rtl="0">
              <a:lnSpc>
                <a:spcPts val="3080"/>
              </a:lnSpc>
            </a:pPr>
            <a:r>
              <a:rPr lang="en-US" sz="2200" b="1" dirty="0" err="1">
                <a:solidFill>
                  <a:srgbClr val="C8D7DB"/>
                </a:solidFill>
                <a:latin typeface="Calibri"/>
              </a:rPr>
              <a:t>Voici</a:t>
            </a:r>
            <a:r>
              <a:rPr lang="en-US" sz="2200" b="1" dirty="0">
                <a:solidFill>
                  <a:srgbClr val="C8D7DB"/>
                </a:solidFill>
                <a:latin typeface="Calibri"/>
              </a:rPr>
              <a:t> </a:t>
            </a:r>
            <a:r>
              <a:rPr lang="en-US" sz="2200" b="1" dirty="0" err="1">
                <a:solidFill>
                  <a:srgbClr val="C8D7DB"/>
                </a:solidFill>
                <a:latin typeface="Calibri"/>
              </a:rPr>
              <a:t>quelques</a:t>
            </a:r>
            <a:r>
              <a:rPr lang="en-US" sz="2200" b="1" dirty="0">
                <a:solidFill>
                  <a:srgbClr val="C8D7DB"/>
                </a:solidFill>
                <a:latin typeface="Calibri"/>
              </a:rPr>
              <a:t> premières </a:t>
            </a:r>
            <a:r>
              <a:rPr lang="en-US" sz="2200" b="1" dirty="0" err="1">
                <a:solidFill>
                  <a:srgbClr val="C8D7DB"/>
                </a:solidFill>
                <a:latin typeface="Calibri"/>
              </a:rPr>
              <a:t>idées</a:t>
            </a:r>
            <a:r>
              <a:rPr lang="en-US" sz="2200" b="1" dirty="0">
                <a:solidFill>
                  <a:srgbClr val="C8D7DB"/>
                </a:solidFill>
                <a:latin typeface="Calibri"/>
              </a:rPr>
              <a:t> </a:t>
            </a:r>
            <a:r>
              <a:rPr lang="en-US" sz="2200" b="1" dirty="0" err="1">
                <a:solidFill>
                  <a:srgbClr val="C8D7DB"/>
                </a:solidFill>
                <a:latin typeface="Calibri"/>
              </a:rPr>
              <a:t>proposées</a:t>
            </a:r>
            <a:r>
              <a:rPr lang="en-US" sz="2200" b="1" dirty="0">
                <a:solidFill>
                  <a:srgbClr val="C8D7DB"/>
                </a:solidFill>
                <a:latin typeface="Calibri"/>
              </a:rPr>
              <a:t> par </a:t>
            </a:r>
            <a:r>
              <a:rPr lang="en-US" sz="2200" b="1" dirty="0" err="1">
                <a:solidFill>
                  <a:srgbClr val="C8D7DB"/>
                </a:solidFill>
                <a:latin typeface="Calibri"/>
              </a:rPr>
              <a:t>notre</a:t>
            </a:r>
            <a:r>
              <a:rPr lang="en-US" sz="2200" b="1" dirty="0">
                <a:solidFill>
                  <a:srgbClr val="C8D7DB"/>
                </a:solidFill>
                <a:latin typeface="Calibri"/>
              </a:rPr>
              <a:t> Groupe de </a:t>
            </a:r>
            <a:r>
              <a:rPr lang="en-US" sz="2200" b="1" dirty="0" err="1">
                <a:solidFill>
                  <a:srgbClr val="C8D7DB"/>
                </a:solidFill>
                <a:latin typeface="Calibri"/>
              </a:rPr>
              <a:t>Jeunes</a:t>
            </a:r>
            <a:r>
              <a:rPr lang="en-US" sz="2200" b="1" dirty="0">
                <a:solidFill>
                  <a:srgbClr val="C8D7DB"/>
                </a:solidFill>
                <a:latin typeface="Calibri"/>
              </a:rPr>
              <a:t> </a:t>
            </a:r>
            <a:r>
              <a:rPr lang="en-US" sz="2200" b="1" dirty="0" err="1">
                <a:solidFill>
                  <a:srgbClr val="C8D7DB"/>
                </a:solidFill>
                <a:latin typeface="Calibri"/>
              </a:rPr>
              <a:t>Influenceurs</a:t>
            </a:r>
            <a:r>
              <a:rPr lang="en-US" sz="2200" b="1" dirty="0">
                <a:solidFill>
                  <a:srgbClr val="C8D7DB"/>
                </a:solidFill>
                <a:latin typeface="Calibri"/>
              </a:rPr>
              <a:t> </a:t>
            </a:r>
            <a:r>
              <a:rPr lang="en-US" sz="2200" b="1" dirty="0" smtClean="0">
                <a:solidFill>
                  <a:srgbClr val="C8D7DB"/>
                </a:solidFill>
                <a:latin typeface="Calibri"/>
              </a:rPr>
              <a:t>pour </a:t>
            </a:r>
            <a:r>
              <a:rPr lang="en-US" sz="2200" b="1" dirty="0" err="1" smtClean="0">
                <a:solidFill>
                  <a:srgbClr val="C8D7DB"/>
                </a:solidFill>
                <a:latin typeface="Calibri"/>
              </a:rPr>
              <a:t>vous</a:t>
            </a:r>
            <a:r>
              <a:rPr lang="en-US" sz="2200" b="1" dirty="0" smtClean="0">
                <a:solidFill>
                  <a:srgbClr val="C8D7DB"/>
                </a:solidFill>
                <a:latin typeface="Calibri"/>
              </a:rPr>
              <a:t> </a:t>
            </a:r>
            <a:r>
              <a:rPr lang="en-US" sz="2200" b="1" dirty="0">
                <a:solidFill>
                  <a:srgbClr val="C8D7DB"/>
                </a:solidFill>
                <a:latin typeface="Calibri"/>
              </a:rPr>
              <a:t>aider à </a:t>
            </a:r>
            <a:r>
              <a:rPr lang="en-US" sz="2200" b="1" dirty="0" err="1">
                <a:solidFill>
                  <a:srgbClr val="C8D7DB"/>
                </a:solidFill>
                <a:latin typeface="Calibri"/>
              </a:rPr>
              <a:t>démarrer</a:t>
            </a:r>
            <a:endParaRPr lang="en-US" sz="2200" b="1" dirty="0">
              <a:solidFill>
                <a:srgbClr val="C8D7DB"/>
              </a:solidFill>
              <a:latin typeface="Calibri"/>
            </a:endParaRPr>
          </a:p>
        </p:txBody>
      </p:sp>
      <p:sp>
        <p:nvSpPr>
          <p:cNvPr id="11" name="TextBox 11"/>
          <p:cNvSpPr txBox="1"/>
          <p:nvPr/>
        </p:nvSpPr>
        <p:spPr>
          <a:xfrm>
            <a:off x="3379428" y="3191129"/>
            <a:ext cx="10742307" cy="6783908"/>
          </a:xfrm>
          <a:prstGeom prst="rect">
            <a:avLst/>
          </a:prstGeom>
        </p:spPr>
        <p:txBody>
          <a:bodyPr lIns="0" tIns="0" rIns="0" bIns="0" rtlCol="0" anchor="t">
            <a:spAutoFit/>
          </a:bodyPr>
          <a:lstStyle/>
          <a:p>
            <a:pPr algn="l" rtl="0">
              <a:lnSpc>
                <a:spcPts val="2259"/>
              </a:lnSpc>
            </a:pPr>
            <a:r>
              <a:rPr lang="en-US" sz="2172" b="1" spc="-13" dirty="0">
                <a:solidFill>
                  <a:srgbClr val="F5D9C5"/>
                </a:solidFill>
                <a:latin typeface="Calibri"/>
              </a:rPr>
              <a:t>1. Organisez un défi artistique : demandez aux jeunes de votre réseau de créer des œuvres d'art basées sur le thème de la responsabilité et du ressourcement en matière d'activisme des filles.</a:t>
            </a:r>
          </a:p>
          <a:p>
            <a:pPr algn="l" rtl="0">
              <a:lnSpc>
                <a:spcPts val="2259"/>
              </a:lnSpc>
            </a:pPr>
            <a:endParaRPr lang="en-US" sz="2172" b="1" spc="-13" dirty="0">
              <a:solidFill>
                <a:srgbClr val="F5D9C5"/>
              </a:solidFill>
              <a:latin typeface="Calibri"/>
            </a:endParaRPr>
          </a:p>
          <a:p>
            <a:pPr algn="l" rtl="0">
              <a:lnSpc>
                <a:spcPts val="2259"/>
              </a:lnSpc>
            </a:pPr>
            <a:r>
              <a:rPr lang="en-US" sz="2172" b="1" spc="-13" dirty="0">
                <a:solidFill>
                  <a:srgbClr val="F5D9C5"/>
                </a:solidFill>
                <a:latin typeface="Calibri"/>
              </a:rPr>
              <a:t>2. Organisez un webinaire pour les jeunes, en expliquant le thème à vos pairs et en partageant les conclusions du rapport.</a:t>
            </a:r>
          </a:p>
          <a:p>
            <a:pPr algn="l" rtl="0">
              <a:lnSpc>
                <a:spcPts val="2259"/>
              </a:lnSpc>
            </a:pPr>
            <a:endParaRPr lang="en-US" sz="2172" b="1" spc="-13" dirty="0">
              <a:solidFill>
                <a:srgbClr val="F5D9C5"/>
              </a:solidFill>
              <a:latin typeface="Calibri"/>
            </a:endParaRPr>
          </a:p>
          <a:p>
            <a:pPr algn="l" rtl="0">
              <a:lnSpc>
                <a:spcPts val="2259"/>
              </a:lnSpc>
            </a:pPr>
            <a:r>
              <a:rPr lang="en-US" sz="2172" b="1" spc="-13" dirty="0" smtClean="0">
                <a:solidFill>
                  <a:srgbClr val="F5D9C5"/>
                </a:solidFill>
                <a:latin typeface="Calibri"/>
              </a:rPr>
              <a:t>3.Organisez </a:t>
            </a:r>
            <a:r>
              <a:rPr lang="en-US" sz="2172" b="1" spc="-13" dirty="0">
                <a:solidFill>
                  <a:srgbClr val="F5D9C5"/>
                </a:solidFill>
                <a:latin typeface="Calibri"/>
              </a:rPr>
              <a:t>un podcast, </a:t>
            </a:r>
            <a:r>
              <a:rPr lang="en-US" sz="2172" b="1" spc="-13" dirty="0" err="1" smtClean="0">
                <a:solidFill>
                  <a:srgbClr val="F5D9C5"/>
                </a:solidFill>
                <a:latin typeface="Calibri"/>
              </a:rPr>
              <a:t>en</a:t>
            </a:r>
            <a:r>
              <a:rPr lang="en-US" sz="2172" b="1" spc="-13" dirty="0" smtClean="0">
                <a:solidFill>
                  <a:srgbClr val="F5D9C5"/>
                </a:solidFill>
                <a:latin typeface="Calibri"/>
              </a:rPr>
              <a:t> </a:t>
            </a:r>
            <a:r>
              <a:rPr lang="en-US" sz="2172" b="1" spc="-13" dirty="0" err="1" smtClean="0">
                <a:solidFill>
                  <a:srgbClr val="F5D9C5"/>
                </a:solidFill>
                <a:latin typeface="Calibri"/>
              </a:rPr>
              <a:t>partageant</a:t>
            </a:r>
            <a:r>
              <a:rPr lang="en-US" sz="2172" b="1" spc="-13" dirty="0" smtClean="0">
                <a:solidFill>
                  <a:srgbClr val="F5D9C5"/>
                </a:solidFill>
                <a:latin typeface="Calibri"/>
              </a:rPr>
              <a:t> </a:t>
            </a:r>
            <a:r>
              <a:rPr lang="en-US" sz="2172" b="1" spc="-13" dirty="0">
                <a:solidFill>
                  <a:srgbClr val="F5D9C5"/>
                </a:solidFill>
                <a:latin typeface="Calibri"/>
              </a:rPr>
              <a:t>et discutant des statistiques du rapport sur </a:t>
            </a:r>
            <a:r>
              <a:rPr lang="en-US" sz="2172" b="1" spc="-13" dirty="0" smtClean="0">
                <a:solidFill>
                  <a:srgbClr val="F5D9C5"/>
                </a:solidFill>
                <a:latin typeface="Calibri"/>
              </a:rPr>
              <a:t>la situation des </a:t>
            </a:r>
            <a:r>
              <a:rPr lang="en-US" sz="2172" b="1" spc="-13" dirty="0" err="1" smtClean="0">
                <a:solidFill>
                  <a:srgbClr val="F5D9C5"/>
                </a:solidFill>
                <a:latin typeface="Calibri"/>
              </a:rPr>
              <a:t>filles</a:t>
            </a:r>
            <a:r>
              <a:rPr lang="en-US" sz="2172" b="1" spc="-13" dirty="0" smtClean="0">
                <a:solidFill>
                  <a:srgbClr val="F5D9C5"/>
                </a:solidFill>
                <a:latin typeface="Calibri"/>
              </a:rPr>
              <a:t> </a:t>
            </a:r>
            <a:r>
              <a:rPr lang="en-US" sz="2172" b="1" spc="-13" dirty="0" err="1" smtClean="0">
                <a:solidFill>
                  <a:srgbClr val="F5D9C5"/>
                </a:solidFill>
                <a:latin typeface="Calibri"/>
              </a:rPr>
              <a:t>dans</a:t>
            </a:r>
            <a:r>
              <a:rPr lang="en-US" sz="2172" b="1" spc="-13" dirty="0" smtClean="0">
                <a:solidFill>
                  <a:srgbClr val="F5D9C5"/>
                </a:solidFill>
                <a:latin typeface="Calibri"/>
              </a:rPr>
              <a:t> le monde.</a:t>
            </a:r>
            <a:endParaRPr lang="en-US" sz="2172" b="1" spc="-13" dirty="0">
              <a:solidFill>
                <a:srgbClr val="F5D9C5"/>
              </a:solidFill>
              <a:latin typeface="Calibri"/>
            </a:endParaRPr>
          </a:p>
          <a:p>
            <a:pPr algn="l" rtl="0">
              <a:lnSpc>
                <a:spcPts val="2259"/>
              </a:lnSpc>
            </a:pPr>
            <a:endParaRPr lang="en-US" sz="2172" b="1" spc="-13" dirty="0">
              <a:solidFill>
                <a:srgbClr val="F5D9C5"/>
              </a:solidFill>
              <a:latin typeface="Calibri"/>
            </a:endParaRPr>
          </a:p>
          <a:p>
            <a:pPr algn="l" rtl="0">
              <a:lnSpc>
                <a:spcPts val="2259"/>
              </a:lnSpc>
            </a:pPr>
            <a:r>
              <a:rPr lang="en-US" sz="2172" b="1" spc="-13" dirty="0">
                <a:solidFill>
                  <a:srgbClr val="F5D9C5"/>
                </a:solidFill>
                <a:latin typeface="Calibri"/>
              </a:rPr>
              <a:t>4. Organisez un événement de mixage social/réseautage avec des organisations travaillant sur l'activisme des filles. Partagez le rapport pendant l'événement et demandez-leur de proposer un engagement sur la manière de soutenir la responsabilisation et le ressourcement de l'activisme des filles.</a:t>
            </a:r>
          </a:p>
          <a:p>
            <a:pPr algn="l" rtl="0">
              <a:lnSpc>
                <a:spcPts val="2259"/>
              </a:lnSpc>
            </a:pPr>
            <a:endParaRPr lang="en-US" sz="2172" b="1" spc="-13" dirty="0">
              <a:solidFill>
                <a:srgbClr val="F5D9C5"/>
              </a:solidFill>
              <a:latin typeface="Calibri"/>
            </a:endParaRPr>
          </a:p>
          <a:p>
            <a:pPr algn="l" rtl="0">
              <a:lnSpc>
                <a:spcPts val="2259"/>
              </a:lnSpc>
            </a:pPr>
            <a:r>
              <a:rPr lang="en-US" sz="2172" b="1" spc="-13" dirty="0">
                <a:solidFill>
                  <a:srgbClr val="F5D9C5"/>
                </a:solidFill>
                <a:latin typeface="Calibri"/>
              </a:rPr>
              <a:t>5. Partagez cette boîte à outils avec vos amis et </a:t>
            </a:r>
            <a:r>
              <a:rPr lang="en-US" sz="2172" b="1" spc="-13" dirty="0" err="1" smtClean="0">
                <a:solidFill>
                  <a:srgbClr val="F5D9C5"/>
                </a:solidFill>
                <a:latin typeface="Calibri"/>
              </a:rPr>
              <a:t>réseaux</a:t>
            </a:r>
            <a:r>
              <a:rPr lang="en-US" sz="2172" b="1" spc="-13" dirty="0" smtClean="0">
                <a:solidFill>
                  <a:srgbClr val="F5D9C5"/>
                </a:solidFill>
                <a:latin typeface="Calibri"/>
              </a:rPr>
              <a:t>.</a:t>
            </a:r>
            <a:endParaRPr lang="en-US" sz="2172" b="1" spc="-13" dirty="0">
              <a:solidFill>
                <a:srgbClr val="F5D9C5"/>
              </a:solidFill>
              <a:latin typeface="Calibri"/>
            </a:endParaRPr>
          </a:p>
          <a:p>
            <a:pPr algn="l" rtl="0">
              <a:lnSpc>
                <a:spcPts val="2259"/>
              </a:lnSpc>
            </a:pPr>
            <a:endParaRPr lang="en-US" sz="2172" b="1" spc="-13" dirty="0">
              <a:solidFill>
                <a:srgbClr val="F5D9C5"/>
              </a:solidFill>
              <a:latin typeface="Calibri"/>
            </a:endParaRPr>
          </a:p>
          <a:p>
            <a:pPr algn="l" rtl="0">
              <a:lnSpc>
                <a:spcPts val="2259"/>
              </a:lnSpc>
            </a:pPr>
            <a:r>
              <a:rPr lang="en-US" sz="2172" b="1" spc="-13" dirty="0" err="1">
                <a:solidFill>
                  <a:srgbClr val="F5D9C5"/>
                </a:solidFill>
                <a:latin typeface="Calibri"/>
              </a:rPr>
              <a:t>Inspiré.e.s</a:t>
            </a:r>
            <a:r>
              <a:rPr lang="en-US" sz="2172" b="1" spc="-13" dirty="0">
                <a:solidFill>
                  <a:srgbClr val="F5D9C5"/>
                </a:solidFill>
                <a:latin typeface="Calibri"/>
              </a:rPr>
              <a:t>? Contactez votre bureau local de Plan International pour </a:t>
            </a:r>
            <a:r>
              <a:rPr lang="en-US" sz="2172" b="1" spc="-13" dirty="0" err="1">
                <a:solidFill>
                  <a:srgbClr val="F5D9C5"/>
                </a:solidFill>
                <a:latin typeface="Calibri"/>
              </a:rPr>
              <a:t>leur</a:t>
            </a:r>
            <a:r>
              <a:rPr lang="en-US" sz="2172" b="1" spc="-13" dirty="0">
                <a:solidFill>
                  <a:srgbClr val="F5D9C5"/>
                </a:solidFill>
                <a:latin typeface="Calibri"/>
              </a:rPr>
              <a:t> faire part de l'action que </a:t>
            </a:r>
            <a:r>
              <a:rPr lang="en-US" sz="2172" b="1" spc="-13" dirty="0" err="1">
                <a:solidFill>
                  <a:srgbClr val="F5D9C5"/>
                </a:solidFill>
                <a:latin typeface="Calibri"/>
              </a:rPr>
              <a:t>vous</a:t>
            </a:r>
            <a:r>
              <a:rPr lang="en-US" sz="2172" b="1" spc="-13" dirty="0">
                <a:solidFill>
                  <a:srgbClr val="F5D9C5"/>
                </a:solidFill>
                <a:latin typeface="Calibri"/>
              </a:rPr>
              <a:t> </a:t>
            </a:r>
            <a:r>
              <a:rPr lang="en-US" sz="2172" b="1" spc="-13" dirty="0" err="1" smtClean="0">
                <a:solidFill>
                  <a:srgbClr val="F5D9C5"/>
                </a:solidFill>
                <a:latin typeface="Calibri"/>
              </a:rPr>
              <a:t>menez</a:t>
            </a:r>
            <a:r>
              <a:rPr lang="en-US" sz="2172" b="1" spc="-13" dirty="0">
                <a:solidFill>
                  <a:srgbClr val="F5D9C5"/>
                </a:solidFill>
                <a:latin typeface="Calibri"/>
              </a:rPr>
              <a:t> </a:t>
            </a:r>
            <a:r>
              <a:rPr lang="en-US" sz="2172" b="1" spc="-13" dirty="0" err="1" smtClean="0">
                <a:solidFill>
                  <a:srgbClr val="F5D9C5"/>
                </a:solidFill>
                <a:latin typeface="Calibri"/>
              </a:rPr>
              <a:t>ou</a:t>
            </a:r>
            <a:r>
              <a:rPr lang="en-US" sz="2172" b="1" spc="-13" dirty="0" smtClean="0">
                <a:solidFill>
                  <a:srgbClr val="F5D9C5"/>
                </a:solidFill>
                <a:latin typeface="Calibri"/>
              </a:rPr>
              <a:t> </a:t>
            </a:r>
            <a:r>
              <a:rPr lang="en-US" sz="2172" b="1" spc="-13" dirty="0">
                <a:solidFill>
                  <a:srgbClr val="F5D9C5"/>
                </a:solidFill>
                <a:latin typeface="Calibri"/>
              </a:rPr>
              <a:t>envoyez-nous un e-mail directement </a:t>
            </a:r>
            <a:r>
              <a:rPr lang="en-US" sz="2172" b="1" spc="-13" dirty="0" err="1">
                <a:solidFill>
                  <a:srgbClr val="F5D9C5"/>
                </a:solidFill>
                <a:latin typeface="Calibri"/>
              </a:rPr>
              <a:t>à</a:t>
            </a:r>
            <a:r>
              <a:rPr lang="en-US" sz="2172" b="1" spc="-13" dirty="0">
                <a:solidFill>
                  <a:srgbClr val="F5D9C5"/>
                </a:solidFill>
                <a:latin typeface="Calibri"/>
              </a:rPr>
              <a:t> </a:t>
            </a:r>
            <a:r>
              <a:rPr lang="en-US" sz="2172" b="1" spc="-13" dirty="0" err="1" smtClean="0">
                <a:solidFill>
                  <a:srgbClr val="F5D9C5"/>
                </a:solidFill>
                <a:latin typeface="Calibri"/>
              </a:rPr>
              <a:t>girlsgetequal@plan-international.org</a:t>
            </a:r>
            <a:r>
              <a:rPr lang="en-US" sz="2172" b="1" spc="-13" dirty="0" smtClean="0">
                <a:solidFill>
                  <a:srgbClr val="F5D9C5"/>
                </a:solidFill>
                <a:latin typeface="Calibri"/>
              </a:rPr>
              <a:t>.</a:t>
            </a:r>
            <a:endParaRPr lang="en-US" sz="2172" b="1" spc="-13" dirty="0">
              <a:solidFill>
                <a:srgbClr val="F5D9C5"/>
              </a:solidFill>
              <a:latin typeface="Calibri"/>
            </a:endParaRPr>
          </a:p>
          <a:p>
            <a:pPr algn="l" rtl="0">
              <a:lnSpc>
                <a:spcPts val="2259"/>
              </a:lnSpc>
            </a:pPr>
            <a:endParaRPr lang="en-US" sz="2172" b="1" spc="-13" dirty="0">
              <a:solidFill>
                <a:srgbClr val="F5D9C5"/>
              </a:solidFill>
              <a:latin typeface="Calibri"/>
            </a:endParaRPr>
          </a:p>
          <a:p>
            <a:pPr algn="l" rtl="0">
              <a:lnSpc>
                <a:spcPts val="2259"/>
              </a:lnSpc>
            </a:pPr>
            <a:endParaRPr lang="en-US" sz="2172" b="1" spc="-13" dirty="0">
              <a:solidFill>
                <a:srgbClr val="F5D9C5"/>
              </a:solidFill>
              <a:latin typeface="Calibri"/>
            </a:endParaRPr>
          </a:p>
          <a:p>
            <a:pPr algn="l" rtl="0">
              <a:lnSpc>
                <a:spcPts val="2259"/>
              </a:lnSpc>
            </a:pPr>
            <a:endParaRPr lang="en-US" sz="2172" b="1" spc="-13" dirty="0">
              <a:solidFill>
                <a:srgbClr val="F5D9C5"/>
              </a:solidFill>
              <a:latin typeface="Calibri"/>
            </a:endParaRPr>
          </a:p>
          <a:p>
            <a:pPr algn="l" rtl="0">
              <a:lnSpc>
                <a:spcPts val="2259"/>
              </a:lnSpc>
            </a:pPr>
            <a:endParaRPr lang="en-US" sz="2172" b="1" spc="-13" dirty="0">
              <a:solidFill>
                <a:srgbClr val="F5D9C5"/>
              </a:solidFill>
              <a:latin typeface="Calibri"/>
            </a:endParaRPr>
          </a:p>
        </p:txBody>
      </p:sp>
      <p:sp>
        <p:nvSpPr>
          <p:cNvPr id="12" name="Freeform 12"/>
          <p:cNvSpPr/>
          <p:nvPr/>
        </p:nvSpPr>
        <p:spPr>
          <a:xfrm>
            <a:off x="14669436" y="7122394"/>
            <a:ext cx="1472719" cy="1548194"/>
          </a:xfrm>
          <a:custGeom>
            <a:avLst/>
            <a:gdLst/>
            <a:ahLst/>
            <a:cxnLst/>
            <a:rect l="l" t="t" r="r" b="b"/>
            <a:pathLst>
              <a:path w="1472719" h="1548194">
                <a:moveTo>
                  <a:pt x="0" y="0"/>
                </a:moveTo>
                <a:lnTo>
                  <a:pt x="1472719" y="0"/>
                </a:lnTo>
                <a:lnTo>
                  <a:pt x="1472719" y="1548193"/>
                </a:lnTo>
                <a:lnTo>
                  <a:pt x="0" y="15481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algn="l" rtl="0"/>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sp>
        <p:nvSpPr>
          <p:cNvPr id="2" name="TextBox 2"/>
          <p:cNvSpPr txBox="1"/>
          <p:nvPr/>
        </p:nvSpPr>
        <p:spPr>
          <a:xfrm>
            <a:off x="498728" y="2323096"/>
            <a:ext cx="8685648" cy="6924973"/>
          </a:xfrm>
          <a:prstGeom prst="rect">
            <a:avLst/>
          </a:prstGeom>
        </p:spPr>
        <p:txBody>
          <a:bodyPr wrap="square" lIns="0" tIns="0" rIns="0" bIns="0" rtlCol="0" anchor="t">
            <a:spAutoFit/>
          </a:bodyPr>
          <a:lstStyle/>
          <a:p>
            <a:pPr algn="l" rtl="0">
              <a:lnSpc>
                <a:spcPts val="2660"/>
              </a:lnSpc>
            </a:pPr>
            <a:r>
              <a:rPr lang="en-US" b="1" dirty="0">
                <a:solidFill>
                  <a:srgbClr val="F5D9C5"/>
                </a:solidFill>
                <a:ea typeface="Calibri"/>
              </a:rPr>
              <a:t>❑ À qui cette activité s'adresse-t-elle - et qui d'autre pourrions-nous</a:t>
            </a:r>
          </a:p>
          <a:p>
            <a:pPr algn="l" rtl="0">
              <a:lnSpc>
                <a:spcPts val="2660"/>
              </a:lnSpc>
            </a:pPr>
            <a:r>
              <a:rPr lang="en-US" b="1" dirty="0" err="1" smtClean="0">
                <a:solidFill>
                  <a:srgbClr val="F5D9C5"/>
                </a:solidFill>
                <a:latin typeface="Calibri"/>
              </a:rPr>
              <a:t>Inclure</a:t>
            </a:r>
            <a:r>
              <a:rPr lang="en-US" b="1" dirty="0" smtClean="0">
                <a:solidFill>
                  <a:srgbClr val="F5D9C5"/>
                </a:solidFill>
                <a:latin typeface="Calibri"/>
              </a:rPr>
              <a:t> ?</a:t>
            </a:r>
            <a:endParaRPr lang="en-US" b="1" dirty="0">
              <a:solidFill>
                <a:srgbClr val="F5D9C5"/>
              </a:solidFill>
              <a:latin typeface="Calibri"/>
            </a:endParaRPr>
          </a:p>
          <a:p>
            <a:pPr algn="l" rtl="0">
              <a:lnSpc>
                <a:spcPts val="2660"/>
              </a:lnSpc>
            </a:pPr>
            <a:endParaRPr lang="en-US" b="1" dirty="0">
              <a:solidFill>
                <a:srgbClr val="F5D9C5"/>
              </a:solidFill>
              <a:latin typeface="Calibri"/>
            </a:endParaRPr>
          </a:p>
          <a:p>
            <a:pPr algn="l" rtl="0">
              <a:lnSpc>
                <a:spcPts val="2660"/>
              </a:lnSpc>
            </a:pPr>
            <a:r>
              <a:rPr lang="en-US" b="1" dirty="0">
                <a:solidFill>
                  <a:srgbClr val="F5D9C5"/>
                </a:solidFill>
                <a:ea typeface="Calibri"/>
              </a:rPr>
              <a:t>❑ Qu'est-ce qui pourrait </a:t>
            </a:r>
            <a:r>
              <a:rPr lang="en-US" b="1" dirty="0" err="1">
                <a:solidFill>
                  <a:srgbClr val="F5D9C5"/>
                </a:solidFill>
                <a:ea typeface="Calibri"/>
              </a:rPr>
              <a:t>empêcher</a:t>
            </a:r>
            <a:r>
              <a:rPr lang="en-US" b="1" dirty="0">
                <a:solidFill>
                  <a:srgbClr val="F5D9C5"/>
                </a:solidFill>
                <a:ea typeface="Calibri"/>
              </a:rPr>
              <a:t> </a:t>
            </a:r>
            <a:r>
              <a:rPr lang="en-US" b="1" dirty="0" err="1" smtClean="0">
                <a:solidFill>
                  <a:srgbClr val="F5D9C5"/>
                </a:solidFill>
                <a:ea typeface="Calibri"/>
              </a:rPr>
              <a:t>certaines</a:t>
            </a:r>
            <a:r>
              <a:rPr lang="en-US" b="1" dirty="0" smtClean="0">
                <a:solidFill>
                  <a:srgbClr val="F5D9C5"/>
                </a:solidFill>
                <a:ea typeface="Calibri"/>
              </a:rPr>
              <a:t> </a:t>
            </a:r>
            <a:r>
              <a:rPr lang="en-US" b="1" dirty="0" err="1" smtClean="0">
                <a:solidFill>
                  <a:srgbClr val="F5D9C5"/>
                </a:solidFill>
                <a:ea typeface="Calibri"/>
              </a:rPr>
              <a:t>personnes</a:t>
            </a:r>
            <a:r>
              <a:rPr lang="en-US" b="1" dirty="0" smtClean="0">
                <a:solidFill>
                  <a:srgbClr val="F5D9C5"/>
                </a:solidFill>
                <a:ea typeface="Calibri"/>
              </a:rPr>
              <a:t> </a:t>
            </a:r>
            <a:r>
              <a:rPr lang="en-US" b="1" dirty="0">
                <a:solidFill>
                  <a:srgbClr val="F5D9C5"/>
                </a:solidFill>
                <a:ea typeface="Calibri"/>
              </a:rPr>
              <a:t>de </a:t>
            </a:r>
            <a:r>
              <a:rPr lang="en-US" b="1" dirty="0" err="1" smtClean="0">
                <a:solidFill>
                  <a:srgbClr val="F5D9C5"/>
                </a:solidFill>
                <a:ea typeface="Calibri"/>
              </a:rPr>
              <a:t>s'impliquer</a:t>
            </a:r>
            <a:r>
              <a:rPr lang="en-US" b="1" dirty="0">
                <a:solidFill>
                  <a:srgbClr val="F5D9C5"/>
                </a:solidFill>
                <a:ea typeface="Calibri"/>
              </a:rPr>
              <a:t> </a:t>
            </a:r>
            <a:r>
              <a:rPr lang="en-US" b="1" dirty="0" smtClean="0">
                <a:solidFill>
                  <a:srgbClr val="F5D9C5"/>
                </a:solidFill>
                <a:ea typeface="Calibri"/>
              </a:rPr>
              <a:t>? </a:t>
            </a:r>
            <a:r>
              <a:rPr lang="en-US" b="1" dirty="0">
                <a:solidFill>
                  <a:srgbClr val="F5D9C5"/>
                </a:solidFill>
                <a:ea typeface="Calibri"/>
              </a:rPr>
              <a:t>Comment pourrions-nous les inclure ?</a:t>
            </a:r>
          </a:p>
          <a:p>
            <a:pPr algn="l" rtl="0">
              <a:lnSpc>
                <a:spcPts val="2660"/>
              </a:lnSpc>
            </a:pPr>
            <a:endParaRPr lang="en-US" b="1" dirty="0">
              <a:solidFill>
                <a:srgbClr val="F5D9C5"/>
              </a:solidFill>
              <a:ea typeface="Calibri"/>
            </a:endParaRPr>
          </a:p>
          <a:p>
            <a:pPr algn="l" rtl="0">
              <a:lnSpc>
                <a:spcPts val="2660"/>
              </a:lnSpc>
            </a:pPr>
            <a:r>
              <a:rPr lang="en-US" b="1" dirty="0">
                <a:solidFill>
                  <a:srgbClr val="F5D9C5"/>
                </a:solidFill>
                <a:ea typeface="Calibri"/>
              </a:rPr>
              <a:t>❑ Avez-vous pris des mesures pour identifier des individus issus de groupes non dominants, tels que les personnes handicapées, les jeunes LGBTIQA+, les jeunes de minorités ethniques/raciales et avez-vous inclus leurs besoins dans votre évaluation des risques ?</a:t>
            </a:r>
          </a:p>
          <a:p>
            <a:pPr algn="l" rtl="0">
              <a:lnSpc>
                <a:spcPts val="2660"/>
              </a:lnSpc>
            </a:pPr>
            <a:endParaRPr lang="en-US" b="1" dirty="0">
              <a:solidFill>
                <a:srgbClr val="F5D9C5"/>
              </a:solidFill>
              <a:ea typeface="Calibri"/>
            </a:endParaRPr>
          </a:p>
          <a:p>
            <a:pPr algn="l" rtl="0">
              <a:lnSpc>
                <a:spcPts val="2660"/>
              </a:lnSpc>
            </a:pPr>
            <a:r>
              <a:rPr lang="en-US" b="1" dirty="0">
                <a:solidFill>
                  <a:srgbClr val="F5D9C5"/>
                </a:solidFill>
                <a:ea typeface="Calibri"/>
              </a:rPr>
              <a:t>❑ Comment cette activité est-elle liée à la vie des communautés que nous souhaitons inclure ? Que pourrions-nous faire pour la rendre plus pertinente pour un groupe plus large de personnes ?</a:t>
            </a:r>
          </a:p>
          <a:p>
            <a:pPr algn="l" rtl="0">
              <a:lnSpc>
                <a:spcPts val="2660"/>
              </a:lnSpc>
            </a:pPr>
            <a:endParaRPr lang="en-US" b="1" dirty="0">
              <a:solidFill>
                <a:srgbClr val="F5D9C5"/>
              </a:solidFill>
              <a:ea typeface="Calibri"/>
            </a:endParaRPr>
          </a:p>
          <a:p>
            <a:pPr algn="l" rtl="0">
              <a:lnSpc>
                <a:spcPts val="2660"/>
              </a:lnSpc>
            </a:pPr>
            <a:r>
              <a:rPr lang="en-US" b="1" dirty="0">
                <a:solidFill>
                  <a:srgbClr val="F5D9C5"/>
                </a:solidFill>
                <a:ea typeface="Calibri"/>
              </a:rPr>
              <a:t>❑ Nos canaux de communication atteignent-ils les communautés que nous souhaitons impliquer ? Quels autres canaux pourrions-nous utiliser pour attirer un groupe plus large ?</a:t>
            </a:r>
          </a:p>
          <a:p>
            <a:pPr algn="l" rtl="0">
              <a:lnSpc>
                <a:spcPts val="2660"/>
              </a:lnSpc>
            </a:pPr>
            <a:endParaRPr lang="en-US" b="1" dirty="0">
              <a:solidFill>
                <a:srgbClr val="F5D9C5"/>
              </a:solidFill>
              <a:ea typeface="Calibri"/>
            </a:endParaRPr>
          </a:p>
          <a:p>
            <a:pPr algn="l" rtl="0">
              <a:lnSpc>
                <a:spcPts val="2660"/>
              </a:lnSpc>
            </a:pPr>
            <a:r>
              <a:rPr lang="en-US" b="1" dirty="0">
                <a:solidFill>
                  <a:srgbClr val="F5D9C5"/>
                </a:solidFill>
                <a:ea typeface="Calibri"/>
              </a:rPr>
              <a:t>❑ L'espace et le langage sont-ils accessibles et accueillants ?</a:t>
            </a:r>
          </a:p>
          <a:p>
            <a:pPr algn="l" rtl="0">
              <a:lnSpc>
                <a:spcPts val="2660"/>
              </a:lnSpc>
            </a:pPr>
            <a:endParaRPr lang="en-US" b="1" dirty="0">
              <a:solidFill>
                <a:srgbClr val="F5D9C5"/>
              </a:solidFill>
              <a:ea typeface="Calibri"/>
            </a:endParaRPr>
          </a:p>
        </p:txBody>
      </p:sp>
      <p:sp>
        <p:nvSpPr>
          <p:cNvPr id="3" name="TextBox 3"/>
          <p:cNvSpPr txBox="1"/>
          <p:nvPr/>
        </p:nvSpPr>
        <p:spPr>
          <a:xfrm>
            <a:off x="9643466" y="2279101"/>
            <a:ext cx="7750406" cy="6899325"/>
          </a:xfrm>
          <a:prstGeom prst="rect">
            <a:avLst/>
          </a:prstGeom>
        </p:spPr>
        <p:txBody>
          <a:bodyPr wrap="square" lIns="0" tIns="0" rIns="0" bIns="0" rtlCol="0" anchor="t">
            <a:spAutoFit/>
          </a:bodyPr>
          <a:lstStyle/>
          <a:p>
            <a:pPr algn="l" rtl="0">
              <a:lnSpc>
                <a:spcPts val="2659"/>
              </a:lnSpc>
            </a:pPr>
            <a:r>
              <a:rPr lang="en-US" b="1" dirty="0">
                <a:solidFill>
                  <a:srgbClr val="F5D9C5"/>
                </a:solidFill>
                <a:ea typeface="Calibri"/>
              </a:rPr>
              <a:t>❑ Vérifiez toujours auprès de votre bureau local de Plan International avant d'organiser une action externe.</a:t>
            </a:r>
          </a:p>
          <a:p>
            <a:pPr algn="l" rtl="0">
              <a:lnSpc>
                <a:spcPts val="2659"/>
              </a:lnSpc>
            </a:pPr>
            <a:endParaRPr lang="en-US" b="1" dirty="0">
              <a:solidFill>
                <a:srgbClr val="F5D9C5"/>
              </a:solidFill>
              <a:ea typeface="Calibri"/>
            </a:endParaRPr>
          </a:p>
          <a:p>
            <a:pPr algn="l" rtl="0">
              <a:lnSpc>
                <a:spcPts val="2659"/>
              </a:lnSpc>
            </a:pPr>
            <a:r>
              <a:rPr lang="en-US" b="1" dirty="0" smtClean="0">
                <a:solidFill>
                  <a:srgbClr val="F5D9C5"/>
                </a:solidFill>
                <a:ea typeface="Calibri"/>
              </a:rPr>
              <a:t>❑ </a:t>
            </a:r>
            <a:r>
              <a:rPr lang="en-US" b="1" dirty="0" err="1" smtClean="0">
                <a:solidFill>
                  <a:srgbClr val="F5D9C5"/>
                </a:solidFill>
                <a:latin typeface="Calibri"/>
              </a:rPr>
              <a:t>Pensez</a:t>
            </a:r>
            <a:r>
              <a:rPr lang="en-US" b="1" dirty="0" smtClean="0">
                <a:solidFill>
                  <a:srgbClr val="F5D9C5"/>
                </a:solidFill>
                <a:latin typeface="Calibri"/>
              </a:rPr>
              <a:t> </a:t>
            </a:r>
            <a:r>
              <a:rPr lang="en-US" b="1" dirty="0">
                <a:solidFill>
                  <a:srgbClr val="F5D9C5"/>
                </a:solidFill>
                <a:latin typeface="Calibri"/>
              </a:rPr>
              <a:t>toujours aux risques potentiels liés à l’action que vous entreprenez. Si un risque est majeur et </a:t>
            </a:r>
            <a:r>
              <a:rPr lang="en-US" b="1" dirty="0" err="1" smtClean="0">
                <a:solidFill>
                  <a:srgbClr val="F5D9C5"/>
                </a:solidFill>
                <a:latin typeface="Calibri"/>
              </a:rPr>
              <a:t>risque</a:t>
            </a:r>
            <a:r>
              <a:rPr lang="en-US" b="1" dirty="0" smtClean="0">
                <a:solidFill>
                  <a:srgbClr val="F5D9C5"/>
                </a:solidFill>
                <a:latin typeface="Calibri"/>
              </a:rPr>
              <a:t> </a:t>
            </a:r>
            <a:r>
              <a:rPr lang="en-US" b="1" dirty="0" err="1" smtClean="0">
                <a:solidFill>
                  <a:srgbClr val="F5D9C5"/>
                </a:solidFill>
                <a:latin typeface="Calibri"/>
              </a:rPr>
              <a:t>fortement</a:t>
            </a:r>
            <a:r>
              <a:rPr lang="en-US" b="1" dirty="0" smtClean="0">
                <a:solidFill>
                  <a:srgbClr val="F5D9C5"/>
                </a:solidFill>
                <a:latin typeface="Calibri"/>
              </a:rPr>
              <a:t> de se </a:t>
            </a:r>
            <a:r>
              <a:rPr lang="en-US" b="1" dirty="0" err="1" smtClean="0">
                <a:solidFill>
                  <a:srgbClr val="F5D9C5"/>
                </a:solidFill>
                <a:latin typeface="Calibri"/>
              </a:rPr>
              <a:t>produire</a:t>
            </a:r>
            <a:r>
              <a:rPr lang="en-US" b="1" dirty="0" smtClean="0">
                <a:solidFill>
                  <a:srgbClr val="F5D9C5"/>
                </a:solidFill>
                <a:latin typeface="Calibri"/>
              </a:rPr>
              <a:t>, </a:t>
            </a:r>
            <a:r>
              <a:rPr lang="en-US" b="1" dirty="0">
                <a:solidFill>
                  <a:srgbClr val="F5D9C5"/>
                </a:solidFill>
                <a:latin typeface="Calibri"/>
              </a:rPr>
              <a:t>réfléchissez à la manière dont vous pouvez modifier l’action.</a:t>
            </a:r>
          </a:p>
          <a:p>
            <a:pPr algn="l" rtl="0">
              <a:lnSpc>
                <a:spcPts val="2659"/>
              </a:lnSpc>
            </a:pPr>
            <a:endParaRPr lang="en-US" b="1" dirty="0">
              <a:solidFill>
                <a:srgbClr val="F5D9C5"/>
              </a:solidFill>
              <a:latin typeface="Calibri"/>
            </a:endParaRPr>
          </a:p>
          <a:p>
            <a:pPr algn="l" rtl="0">
              <a:lnSpc>
                <a:spcPts val="2659"/>
              </a:lnSpc>
            </a:pPr>
            <a:r>
              <a:rPr lang="en-US" b="1" dirty="0" smtClean="0">
                <a:solidFill>
                  <a:srgbClr val="F5D9C5"/>
                </a:solidFill>
                <a:ea typeface="Calibri"/>
              </a:rPr>
              <a:t>❑ </a:t>
            </a:r>
            <a:r>
              <a:rPr lang="en-US" b="1" dirty="0" err="1" smtClean="0">
                <a:solidFill>
                  <a:srgbClr val="F5D9C5"/>
                </a:solidFill>
                <a:latin typeface="Calibri"/>
              </a:rPr>
              <a:t>N’entreprenez</a:t>
            </a:r>
            <a:r>
              <a:rPr lang="en-US" b="1" dirty="0" smtClean="0">
                <a:solidFill>
                  <a:srgbClr val="F5D9C5"/>
                </a:solidFill>
                <a:latin typeface="Calibri"/>
              </a:rPr>
              <a:t> </a:t>
            </a:r>
            <a:r>
              <a:rPr lang="en-US" b="1" dirty="0">
                <a:solidFill>
                  <a:srgbClr val="F5D9C5"/>
                </a:solidFill>
                <a:latin typeface="Calibri"/>
              </a:rPr>
              <a:t>jamais une action qui implique une activité illégale ou qui pourrait vous exposer à un risque d’arrestation.</a:t>
            </a:r>
          </a:p>
          <a:p>
            <a:pPr algn="l" rtl="0">
              <a:lnSpc>
                <a:spcPts val="2659"/>
              </a:lnSpc>
            </a:pPr>
            <a:endParaRPr lang="en-US" b="1" dirty="0">
              <a:solidFill>
                <a:srgbClr val="F5D9C5"/>
              </a:solidFill>
              <a:latin typeface="Calibri"/>
            </a:endParaRPr>
          </a:p>
          <a:p>
            <a:pPr algn="l" rtl="0">
              <a:lnSpc>
                <a:spcPts val="2659"/>
              </a:lnSpc>
            </a:pPr>
            <a:r>
              <a:rPr lang="en-US" b="1" dirty="0" smtClean="0">
                <a:solidFill>
                  <a:srgbClr val="F5D9C5"/>
                </a:solidFill>
                <a:ea typeface="Calibri"/>
              </a:rPr>
              <a:t>❑ </a:t>
            </a:r>
            <a:r>
              <a:rPr lang="en-US" b="1" dirty="0" err="1" smtClean="0">
                <a:solidFill>
                  <a:srgbClr val="F5D9C5"/>
                </a:solidFill>
                <a:latin typeface="Calibri"/>
              </a:rPr>
              <a:t>N'utilisez</a:t>
            </a:r>
            <a:r>
              <a:rPr lang="en-US" b="1" dirty="0" smtClean="0">
                <a:solidFill>
                  <a:srgbClr val="F5D9C5"/>
                </a:solidFill>
                <a:latin typeface="Calibri"/>
              </a:rPr>
              <a:t> </a:t>
            </a:r>
            <a:r>
              <a:rPr lang="en-US" b="1" dirty="0">
                <a:solidFill>
                  <a:srgbClr val="F5D9C5"/>
                </a:solidFill>
                <a:latin typeface="Calibri"/>
              </a:rPr>
              <a:t>jamais votre nom complet lorsque vous parlez publiquement. Pensez à la manière dont vous pouvez protéger votre identité et votre vie privée.</a:t>
            </a:r>
          </a:p>
          <a:p>
            <a:pPr algn="l" rtl="0">
              <a:lnSpc>
                <a:spcPts val="2659"/>
              </a:lnSpc>
            </a:pPr>
            <a:endParaRPr lang="en-US" b="1" dirty="0">
              <a:solidFill>
                <a:srgbClr val="F5D9C5"/>
              </a:solidFill>
              <a:latin typeface="Calibri"/>
            </a:endParaRPr>
          </a:p>
          <a:p>
            <a:pPr algn="l" rtl="0">
              <a:lnSpc>
                <a:spcPts val="2659"/>
              </a:lnSpc>
            </a:pPr>
            <a:r>
              <a:rPr lang="en-US" b="1" dirty="0" smtClean="0">
                <a:solidFill>
                  <a:srgbClr val="F5D9C5"/>
                </a:solidFill>
                <a:ea typeface="Calibri"/>
              </a:rPr>
              <a:t>❑ </a:t>
            </a:r>
            <a:r>
              <a:rPr lang="en-US" b="1" dirty="0" err="1" smtClean="0">
                <a:solidFill>
                  <a:srgbClr val="F5D9C5"/>
                </a:solidFill>
                <a:latin typeface="Calibri"/>
              </a:rPr>
              <a:t>Pensez</a:t>
            </a:r>
            <a:r>
              <a:rPr lang="en-US" b="1" dirty="0" smtClean="0">
                <a:solidFill>
                  <a:srgbClr val="F5D9C5"/>
                </a:solidFill>
                <a:latin typeface="Calibri"/>
              </a:rPr>
              <a:t> </a:t>
            </a:r>
            <a:r>
              <a:rPr lang="en-US" b="1" dirty="0">
                <a:solidFill>
                  <a:srgbClr val="F5D9C5"/>
                </a:solidFill>
                <a:latin typeface="Calibri"/>
              </a:rPr>
              <a:t>toujours à la manière dont vous pouvez assurer la sécurité de toutes les personnes participant à votre événement/action (c'est-à-dire ne partagez jamais leurs photos, leurs noms complets et leurs coordonnées sans </a:t>
            </a:r>
            <a:r>
              <a:rPr lang="en-US" b="1" dirty="0" err="1">
                <a:solidFill>
                  <a:srgbClr val="F5D9C5"/>
                </a:solidFill>
                <a:latin typeface="Calibri"/>
              </a:rPr>
              <a:t>autorisation</a:t>
            </a:r>
            <a:r>
              <a:rPr lang="en-US" b="1" dirty="0" smtClean="0">
                <a:solidFill>
                  <a:srgbClr val="F5D9C5"/>
                </a:solidFill>
                <a:latin typeface="Calibri"/>
              </a:rPr>
              <a:t>).</a:t>
            </a:r>
            <a:endParaRPr lang="en-US" b="1" dirty="0">
              <a:solidFill>
                <a:srgbClr val="F5D9C5"/>
              </a:solidFill>
              <a:latin typeface="Calibri"/>
            </a:endParaRPr>
          </a:p>
          <a:p>
            <a:pPr algn="l" rtl="0">
              <a:lnSpc>
                <a:spcPts val="2659"/>
              </a:lnSpc>
            </a:pPr>
            <a:endParaRPr lang="en-US" b="1" dirty="0">
              <a:solidFill>
                <a:srgbClr val="F5D9C5"/>
              </a:solidFill>
              <a:latin typeface="Calibri"/>
            </a:endParaRPr>
          </a:p>
          <a:p>
            <a:pPr algn="l" rtl="0">
              <a:lnSpc>
                <a:spcPts val="2659"/>
              </a:lnSpc>
            </a:pPr>
            <a:r>
              <a:rPr lang="en-US" b="1" dirty="0" smtClean="0">
                <a:solidFill>
                  <a:srgbClr val="F5D9C5"/>
                </a:solidFill>
                <a:ea typeface="Calibri"/>
              </a:rPr>
              <a:t>❑ </a:t>
            </a:r>
            <a:r>
              <a:rPr lang="en-US" b="1" dirty="0" err="1" smtClean="0">
                <a:solidFill>
                  <a:srgbClr val="F5D9C5"/>
                </a:solidFill>
                <a:latin typeface="Calibri"/>
              </a:rPr>
              <a:t>Votre</a:t>
            </a:r>
            <a:r>
              <a:rPr lang="en-US" b="1" dirty="0" smtClean="0">
                <a:solidFill>
                  <a:srgbClr val="F5D9C5"/>
                </a:solidFill>
                <a:latin typeface="Calibri"/>
              </a:rPr>
              <a:t> </a:t>
            </a:r>
            <a:r>
              <a:rPr lang="en-US" b="1" dirty="0">
                <a:solidFill>
                  <a:srgbClr val="F5D9C5"/>
                </a:solidFill>
                <a:latin typeface="Calibri"/>
              </a:rPr>
              <a:t>santé physique et </a:t>
            </a:r>
            <a:r>
              <a:rPr lang="en-US" b="1" dirty="0" err="1">
                <a:solidFill>
                  <a:srgbClr val="F5D9C5"/>
                </a:solidFill>
                <a:latin typeface="Calibri"/>
              </a:rPr>
              <a:t>mentale</a:t>
            </a:r>
            <a:r>
              <a:rPr lang="en-US" b="1" dirty="0">
                <a:solidFill>
                  <a:srgbClr val="F5D9C5"/>
                </a:solidFill>
                <a:latin typeface="Calibri"/>
              </a:rPr>
              <a:t> </a:t>
            </a:r>
            <a:r>
              <a:rPr lang="en-US" b="1" dirty="0" err="1" smtClean="0">
                <a:solidFill>
                  <a:srgbClr val="F5D9C5"/>
                </a:solidFill>
                <a:latin typeface="Calibri"/>
              </a:rPr>
              <a:t>passent</a:t>
            </a:r>
            <a:r>
              <a:rPr lang="en-US" b="1" dirty="0" smtClean="0">
                <a:solidFill>
                  <a:srgbClr val="F5D9C5"/>
                </a:solidFill>
                <a:latin typeface="Calibri"/>
              </a:rPr>
              <a:t> </a:t>
            </a:r>
            <a:r>
              <a:rPr lang="en-US" b="1" dirty="0">
                <a:solidFill>
                  <a:srgbClr val="F5D9C5"/>
                </a:solidFill>
                <a:latin typeface="Calibri"/>
              </a:rPr>
              <a:t>toujours en premier ! N'hésitez pas à faire des pauses dans votre militantisme et à demander de l'aide si vous en avez besoin.</a:t>
            </a:r>
          </a:p>
        </p:txBody>
      </p:sp>
      <p:sp>
        <p:nvSpPr>
          <p:cNvPr id="4" name="AutoShape 4"/>
          <p:cNvSpPr/>
          <p:nvPr/>
        </p:nvSpPr>
        <p:spPr>
          <a:xfrm flipV="1">
            <a:off x="9260484" y="1007862"/>
            <a:ext cx="41527" cy="9073909"/>
          </a:xfrm>
          <a:prstGeom prst="line">
            <a:avLst/>
          </a:prstGeom>
          <a:ln w="38100" cap="flat">
            <a:solidFill>
              <a:schemeClr val="accent6">
                <a:lumMod val="20000"/>
                <a:lumOff val="80000"/>
              </a:schemeClr>
            </a:solidFill>
            <a:prstDash val="solid"/>
            <a:headEnd type="none" w="sm" len="sm"/>
            <a:tailEnd type="none" w="sm" len="sm"/>
          </a:ln>
        </p:spPr>
        <p:txBody>
          <a:bodyPr/>
          <a:lstStyle/>
          <a:p>
            <a:pPr algn="l" rtl="0"/>
            <a:endParaRPr lang="en-GB"/>
          </a:p>
        </p:txBody>
      </p:sp>
      <p:sp>
        <p:nvSpPr>
          <p:cNvPr id="5" name="TextBox 5"/>
          <p:cNvSpPr txBox="1"/>
          <p:nvPr/>
        </p:nvSpPr>
        <p:spPr>
          <a:xfrm>
            <a:off x="-609417" y="588632"/>
            <a:ext cx="10882892" cy="1271182"/>
          </a:xfrm>
          <a:prstGeom prst="rect">
            <a:avLst/>
          </a:prstGeom>
        </p:spPr>
        <p:txBody>
          <a:bodyPr wrap="square" lIns="0" tIns="0" rIns="0" bIns="0" rtlCol="0" anchor="t">
            <a:spAutoFit/>
          </a:bodyPr>
          <a:lstStyle/>
          <a:p>
            <a:pPr algn="ctr" rtl="0">
              <a:lnSpc>
                <a:spcPts val="11340"/>
              </a:lnSpc>
            </a:pPr>
            <a:r>
              <a:rPr lang="en-US" sz="5400" dirty="0">
                <a:solidFill>
                  <a:srgbClr val="F5D9C5"/>
                </a:solidFill>
                <a:latin typeface="Veneer"/>
              </a:rPr>
              <a:t>Liste de contrôle d'inclusion</a:t>
            </a:r>
          </a:p>
        </p:txBody>
      </p:sp>
      <p:sp>
        <p:nvSpPr>
          <p:cNvPr id="6" name="TextBox 6"/>
          <p:cNvSpPr txBox="1"/>
          <p:nvPr/>
        </p:nvSpPr>
        <p:spPr>
          <a:xfrm>
            <a:off x="9378120" y="468511"/>
            <a:ext cx="7940388" cy="1252779"/>
          </a:xfrm>
          <a:prstGeom prst="rect">
            <a:avLst/>
          </a:prstGeom>
        </p:spPr>
        <p:txBody>
          <a:bodyPr wrap="square" lIns="0" tIns="0" rIns="0" bIns="0" rtlCol="0" anchor="t">
            <a:spAutoFit/>
          </a:bodyPr>
          <a:lstStyle/>
          <a:p>
            <a:pPr algn="ctr" rtl="0">
              <a:lnSpc>
                <a:spcPts val="11340"/>
              </a:lnSpc>
            </a:pPr>
            <a:r>
              <a:rPr lang="en-US" sz="4800" dirty="0">
                <a:solidFill>
                  <a:srgbClr val="F5D9C5"/>
                </a:solidFill>
                <a:latin typeface="Veneer"/>
              </a:rPr>
              <a:t>LISTE DE CONTRÔLE DE SÉCURITÉ</a:t>
            </a:r>
          </a:p>
        </p:txBody>
      </p:sp>
      <p:sp>
        <p:nvSpPr>
          <p:cNvPr id="7" name="Freeform 7"/>
          <p:cNvSpPr/>
          <p:nvPr/>
        </p:nvSpPr>
        <p:spPr>
          <a:xfrm>
            <a:off x="251673" y="227274"/>
            <a:ext cx="855655" cy="855655"/>
          </a:xfrm>
          <a:custGeom>
            <a:avLst/>
            <a:gdLst/>
            <a:ahLst/>
            <a:cxnLst/>
            <a:rect l="l" t="t" r="r" b="b"/>
            <a:pathLst>
              <a:path w="855655" h="855655">
                <a:moveTo>
                  <a:pt x="0" y="0"/>
                </a:moveTo>
                <a:lnTo>
                  <a:pt x="855655" y="0"/>
                </a:lnTo>
                <a:lnTo>
                  <a:pt x="855655" y="855655"/>
                </a:lnTo>
                <a:lnTo>
                  <a:pt x="0" y="8556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algn="l" rtl="0"/>
            <a:endParaRPr lang="en-GB"/>
          </a:p>
        </p:txBody>
      </p:sp>
      <p:sp>
        <p:nvSpPr>
          <p:cNvPr id="8" name="Freeform 8"/>
          <p:cNvSpPr/>
          <p:nvPr/>
        </p:nvSpPr>
        <p:spPr>
          <a:xfrm>
            <a:off x="251673" y="1546211"/>
            <a:ext cx="627715" cy="627715"/>
          </a:xfrm>
          <a:custGeom>
            <a:avLst/>
            <a:gdLst/>
            <a:ahLst/>
            <a:cxnLst/>
            <a:rect l="l" t="t" r="r" b="b"/>
            <a:pathLst>
              <a:path w="627715" h="627715">
                <a:moveTo>
                  <a:pt x="0" y="0"/>
                </a:moveTo>
                <a:lnTo>
                  <a:pt x="627715" y="0"/>
                </a:lnTo>
                <a:lnTo>
                  <a:pt x="627715" y="627715"/>
                </a:lnTo>
                <a:lnTo>
                  <a:pt x="0" y="6277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algn="l" rtl="0"/>
            <a:endParaRPr lang="en-GB"/>
          </a:p>
        </p:txBody>
      </p:sp>
      <p:sp>
        <p:nvSpPr>
          <p:cNvPr id="9" name="Freeform 9"/>
          <p:cNvSpPr/>
          <p:nvPr/>
        </p:nvSpPr>
        <p:spPr>
          <a:xfrm>
            <a:off x="16403645" y="1546211"/>
            <a:ext cx="602939" cy="602939"/>
          </a:xfrm>
          <a:custGeom>
            <a:avLst/>
            <a:gdLst/>
            <a:ahLst/>
            <a:cxnLst/>
            <a:rect l="l" t="t" r="r" b="b"/>
            <a:pathLst>
              <a:path w="602939" h="602939">
                <a:moveTo>
                  <a:pt x="0" y="0"/>
                </a:moveTo>
                <a:lnTo>
                  <a:pt x="602939" y="0"/>
                </a:lnTo>
                <a:lnTo>
                  <a:pt x="602939" y="602939"/>
                </a:lnTo>
                <a:lnTo>
                  <a:pt x="0" y="6029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algn="l" rtl="0"/>
            <a:endParaRPr lang="en-GB"/>
          </a:p>
        </p:txBody>
      </p:sp>
      <p:sp>
        <p:nvSpPr>
          <p:cNvPr id="10" name="Freeform 10"/>
          <p:cNvSpPr/>
          <p:nvPr/>
        </p:nvSpPr>
        <p:spPr>
          <a:xfrm>
            <a:off x="9417820" y="186335"/>
            <a:ext cx="855655" cy="855655"/>
          </a:xfrm>
          <a:custGeom>
            <a:avLst/>
            <a:gdLst/>
            <a:ahLst/>
            <a:cxnLst/>
            <a:rect l="l" t="t" r="r" b="b"/>
            <a:pathLst>
              <a:path w="855655" h="855655">
                <a:moveTo>
                  <a:pt x="0" y="0"/>
                </a:moveTo>
                <a:lnTo>
                  <a:pt x="855655" y="0"/>
                </a:lnTo>
                <a:lnTo>
                  <a:pt x="855655" y="855655"/>
                </a:lnTo>
                <a:lnTo>
                  <a:pt x="0" y="8556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algn="l" rtl="0"/>
            <a:endParaRPr lang="en-GB"/>
          </a:p>
        </p:txBody>
      </p:sp>
      <p:sp>
        <p:nvSpPr>
          <p:cNvPr id="11" name="Freeform 11"/>
          <p:cNvSpPr/>
          <p:nvPr/>
        </p:nvSpPr>
        <p:spPr>
          <a:xfrm>
            <a:off x="16403645" y="8578661"/>
            <a:ext cx="3408136" cy="3416678"/>
          </a:xfrm>
          <a:custGeom>
            <a:avLst/>
            <a:gdLst/>
            <a:ahLst/>
            <a:cxnLst/>
            <a:rect l="l" t="t" r="r" b="b"/>
            <a:pathLst>
              <a:path w="3408136" h="3416678">
                <a:moveTo>
                  <a:pt x="0" y="0"/>
                </a:moveTo>
                <a:lnTo>
                  <a:pt x="3408136" y="0"/>
                </a:lnTo>
                <a:lnTo>
                  <a:pt x="3408136" y="3416678"/>
                </a:lnTo>
                <a:lnTo>
                  <a:pt x="0" y="34166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algn="l" rtl="0"/>
            <a:endParaRPr lang="en-GB"/>
          </a:p>
        </p:txBody>
      </p:sp>
      <p:sp>
        <p:nvSpPr>
          <p:cNvPr id="12" name="Freeform 12"/>
          <p:cNvSpPr/>
          <p:nvPr/>
        </p:nvSpPr>
        <p:spPr>
          <a:xfrm>
            <a:off x="17526412" y="7443970"/>
            <a:ext cx="761588" cy="763497"/>
          </a:xfrm>
          <a:custGeom>
            <a:avLst/>
            <a:gdLst/>
            <a:ahLst/>
            <a:cxnLst/>
            <a:rect l="l" t="t" r="r" b="b"/>
            <a:pathLst>
              <a:path w="761588" h="763497">
                <a:moveTo>
                  <a:pt x="0" y="0"/>
                </a:moveTo>
                <a:lnTo>
                  <a:pt x="761588" y="0"/>
                </a:lnTo>
                <a:lnTo>
                  <a:pt x="761588" y="763497"/>
                </a:lnTo>
                <a:lnTo>
                  <a:pt x="0" y="7634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algn="l" rtl="0"/>
            <a:endParaRPr lang="en-GB"/>
          </a:p>
        </p:txBody>
      </p:sp>
      <p:sp>
        <p:nvSpPr>
          <p:cNvPr id="13" name="Freeform 13"/>
          <p:cNvSpPr/>
          <p:nvPr/>
        </p:nvSpPr>
        <p:spPr>
          <a:xfrm>
            <a:off x="-831036" y="8933870"/>
            <a:ext cx="2834249" cy="2841353"/>
          </a:xfrm>
          <a:custGeom>
            <a:avLst/>
            <a:gdLst/>
            <a:ahLst/>
            <a:cxnLst/>
            <a:rect l="l" t="t" r="r" b="b"/>
            <a:pathLst>
              <a:path w="2834249" h="2841353">
                <a:moveTo>
                  <a:pt x="0" y="0"/>
                </a:moveTo>
                <a:lnTo>
                  <a:pt x="2834249" y="0"/>
                </a:lnTo>
                <a:lnTo>
                  <a:pt x="2834249" y="2841353"/>
                </a:lnTo>
                <a:lnTo>
                  <a:pt x="0" y="28413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algn="l" rtl="0"/>
            <a:endParaRPr lang="en-GB"/>
          </a:p>
        </p:txBody>
      </p:sp>
      <p:sp>
        <p:nvSpPr>
          <p:cNvPr id="14" name="Freeform 14"/>
          <p:cNvSpPr/>
          <p:nvPr/>
        </p:nvSpPr>
        <p:spPr>
          <a:xfrm>
            <a:off x="3525771" y="9370346"/>
            <a:ext cx="988722" cy="991200"/>
          </a:xfrm>
          <a:custGeom>
            <a:avLst/>
            <a:gdLst/>
            <a:ahLst/>
            <a:cxnLst/>
            <a:rect l="l" t="t" r="r" b="b"/>
            <a:pathLst>
              <a:path w="988722" h="991200">
                <a:moveTo>
                  <a:pt x="0" y="0"/>
                </a:moveTo>
                <a:lnTo>
                  <a:pt x="988723" y="0"/>
                </a:lnTo>
                <a:lnTo>
                  <a:pt x="988723" y="991200"/>
                </a:lnTo>
                <a:lnTo>
                  <a:pt x="0" y="9912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algn="l" rtl="0"/>
            <a:endParaRPr lang="en-GB"/>
          </a:p>
        </p:txBody>
      </p:sp>
      <p:sp>
        <p:nvSpPr>
          <p:cNvPr id="15" name="Freeform 15"/>
          <p:cNvSpPr/>
          <p:nvPr/>
        </p:nvSpPr>
        <p:spPr>
          <a:xfrm>
            <a:off x="13594262" y="8860393"/>
            <a:ext cx="4625649" cy="1221379"/>
          </a:xfrm>
          <a:custGeom>
            <a:avLst/>
            <a:gdLst/>
            <a:ahLst/>
            <a:cxnLst/>
            <a:rect l="l" t="t" r="r" b="b"/>
            <a:pathLst>
              <a:path w="4625649" h="1221379">
                <a:moveTo>
                  <a:pt x="0" y="0"/>
                </a:moveTo>
                <a:lnTo>
                  <a:pt x="4625649" y="0"/>
                </a:lnTo>
                <a:lnTo>
                  <a:pt x="4625649" y="1221379"/>
                </a:lnTo>
                <a:lnTo>
                  <a:pt x="0" y="1221379"/>
                </a:lnTo>
                <a:lnTo>
                  <a:pt x="0" y="0"/>
                </a:lnTo>
                <a:close/>
              </a:path>
            </a:pathLst>
          </a:custGeom>
          <a:blipFill>
            <a:blip r:embed="rId6"/>
            <a:stretch>
              <a:fillRect/>
            </a:stretch>
          </a:blipFill>
        </p:spPr>
        <p:txBody>
          <a:bodyPr/>
          <a:lstStyle/>
          <a:p>
            <a:pPr algn="l" rtl="0"/>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sp>
        <p:nvSpPr>
          <p:cNvPr id="2" name="TextBox 2"/>
          <p:cNvSpPr txBox="1"/>
          <p:nvPr/>
        </p:nvSpPr>
        <p:spPr>
          <a:xfrm>
            <a:off x="1362617" y="2235641"/>
            <a:ext cx="15562766" cy="5653792"/>
          </a:xfrm>
          <a:prstGeom prst="rect">
            <a:avLst/>
          </a:prstGeom>
        </p:spPr>
        <p:txBody>
          <a:bodyPr lIns="0" tIns="0" rIns="0" bIns="0" rtlCol="0" anchor="t">
            <a:spAutoFit/>
          </a:bodyPr>
          <a:lstStyle/>
          <a:p>
            <a:pPr algn="ctr" rtl="0">
              <a:lnSpc>
                <a:spcPts val="5865"/>
              </a:lnSpc>
            </a:pPr>
            <a:r>
              <a:rPr lang="en-US" sz="5400" dirty="0">
                <a:solidFill>
                  <a:srgbClr val="F5D9C5"/>
                </a:solidFill>
                <a:latin typeface="Veneer"/>
              </a:rPr>
              <a:t>à propos</a:t>
            </a:r>
          </a:p>
          <a:p>
            <a:pPr algn="ctr" rtl="0">
              <a:lnSpc>
                <a:spcPts val="2785"/>
              </a:lnSpc>
            </a:pPr>
            <a:endParaRPr lang="en-US" sz="4189" dirty="0">
              <a:solidFill>
                <a:srgbClr val="F5D9C5"/>
              </a:solidFill>
              <a:latin typeface="Veneer"/>
            </a:endParaRPr>
          </a:p>
          <a:p>
            <a:pPr algn="ctr" rtl="0">
              <a:lnSpc>
                <a:spcPts val="3779"/>
              </a:lnSpc>
            </a:pPr>
            <a:r>
              <a:rPr lang="en-US" sz="2700" dirty="0">
                <a:solidFill>
                  <a:srgbClr val="000000"/>
                </a:solidFill>
                <a:latin typeface="Veneer"/>
              </a:rPr>
              <a:t>La </a:t>
            </a:r>
            <a:r>
              <a:rPr lang="en-US" sz="2700" dirty="0" err="1">
                <a:solidFill>
                  <a:srgbClr val="000000"/>
                </a:solidFill>
                <a:latin typeface="Veneer"/>
              </a:rPr>
              <a:t>campagne</a:t>
            </a:r>
            <a:r>
              <a:rPr lang="en-US" sz="2700" dirty="0">
                <a:solidFill>
                  <a:srgbClr val="000000"/>
                </a:solidFill>
                <a:latin typeface="Veneer"/>
              </a:rPr>
              <a:t> </a:t>
            </a:r>
            <a:r>
              <a:rPr lang="en-US" sz="2700" dirty="0" smtClean="0">
                <a:solidFill>
                  <a:srgbClr val="000000"/>
                </a:solidFill>
                <a:latin typeface="Veneer"/>
              </a:rPr>
              <a:t>Aux </a:t>
            </a:r>
            <a:r>
              <a:rPr lang="en-US" sz="2700" dirty="0" err="1">
                <a:solidFill>
                  <a:srgbClr val="000000"/>
                </a:solidFill>
                <a:latin typeface="Veneer"/>
              </a:rPr>
              <a:t>F</a:t>
            </a:r>
            <a:r>
              <a:rPr lang="en-US" sz="2700" dirty="0" err="1" smtClean="0">
                <a:solidFill>
                  <a:srgbClr val="000000"/>
                </a:solidFill>
                <a:latin typeface="Veneer"/>
              </a:rPr>
              <a:t>illes</a:t>
            </a:r>
            <a:r>
              <a:rPr lang="en-US" sz="2700" dirty="0" smtClean="0">
                <a:solidFill>
                  <a:srgbClr val="000000"/>
                </a:solidFill>
                <a:latin typeface="Veneer"/>
              </a:rPr>
              <a:t> </a:t>
            </a:r>
            <a:r>
              <a:rPr lang="en-US" sz="2700" dirty="0" err="1">
                <a:solidFill>
                  <a:srgbClr val="000000"/>
                </a:solidFill>
                <a:latin typeface="Veneer"/>
              </a:rPr>
              <a:t>l’égalité</a:t>
            </a:r>
            <a:r>
              <a:rPr lang="en-US" sz="2700" dirty="0">
                <a:solidFill>
                  <a:srgbClr val="000000"/>
                </a:solidFill>
                <a:latin typeface="Veneer"/>
              </a:rPr>
              <a:t>​</a:t>
            </a:r>
          </a:p>
          <a:p>
            <a:pPr algn="ctr" rtl="0">
              <a:lnSpc>
                <a:spcPts val="2785"/>
              </a:lnSpc>
            </a:pPr>
            <a:r>
              <a:rPr lang="en-US" sz="1989" dirty="0">
                <a:solidFill>
                  <a:srgbClr val="F5D9C5"/>
                </a:solidFill>
                <a:latin typeface="Calibri"/>
              </a:rPr>
              <a:t>Plan International fait campagne pour les droits des filles depuis plus d'une décennie. La </a:t>
            </a:r>
            <a:r>
              <a:rPr lang="en-US" sz="1989" dirty="0" err="1">
                <a:solidFill>
                  <a:srgbClr val="F5D9C5"/>
                </a:solidFill>
                <a:latin typeface="Calibri"/>
              </a:rPr>
              <a:t>campagne</a:t>
            </a:r>
            <a:r>
              <a:rPr lang="en-US" sz="1989" dirty="0">
                <a:solidFill>
                  <a:srgbClr val="F5D9C5"/>
                </a:solidFill>
                <a:latin typeface="Calibri"/>
              </a:rPr>
              <a:t> Aux Filles </a:t>
            </a:r>
            <a:r>
              <a:rPr lang="en-US" sz="1989" dirty="0" err="1">
                <a:solidFill>
                  <a:srgbClr val="F5D9C5"/>
                </a:solidFill>
                <a:latin typeface="Calibri"/>
              </a:rPr>
              <a:t>L’égalité</a:t>
            </a:r>
            <a:r>
              <a:rPr lang="en-US" sz="1989" dirty="0">
                <a:solidFill>
                  <a:srgbClr val="F5D9C5"/>
                </a:solidFill>
                <a:latin typeface="Calibri"/>
              </a:rPr>
              <a:t>  (Girls Get Equal), créée avec des </a:t>
            </a:r>
            <a:r>
              <a:rPr lang="en-US" sz="1989" dirty="0" err="1">
                <a:solidFill>
                  <a:srgbClr val="F5D9C5"/>
                </a:solidFill>
                <a:latin typeface="Calibri"/>
              </a:rPr>
              <a:t>jeunes</a:t>
            </a:r>
            <a:r>
              <a:rPr lang="en-US" sz="1989" dirty="0">
                <a:solidFill>
                  <a:srgbClr val="F5D9C5"/>
                </a:solidFill>
                <a:latin typeface="Calibri"/>
              </a:rPr>
              <a:t> </a:t>
            </a:r>
            <a:r>
              <a:rPr lang="en-US" sz="1989" dirty="0" err="1" smtClean="0">
                <a:solidFill>
                  <a:srgbClr val="F5D9C5"/>
                </a:solidFill>
                <a:latin typeface="Calibri"/>
              </a:rPr>
              <a:t>militant.e.s</a:t>
            </a:r>
            <a:r>
              <a:rPr lang="en-US" sz="1989" dirty="0" smtClean="0">
                <a:solidFill>
                  <a:srgbClr val="F5D9C5"/>
                </a:solidFill>
                <a:latin typeface="Calibri"/>
              </a:rPr>
              <a:t> </a:t>
            </a:r>
            <a:r>
              <a:rPr lang="en-US" sz="1989" dirty="0">
                <a:solidFill>
                  <a:srgbClr val="F5D9C5"/>
                </a:solidFill>
                <a:latin typeface="Calibri"/>
              </a:rPr>
              <a:t>du monde entier, vise à garantir que les filles et les jeunes femmes aient un pouvoir égal sur leur propre vie et puissent façonner le monde qui les entoure. Les filles et les jeunes femmes, dans toute leur diversité, doivent être libres d'être </a:t>
            </a:r>
            <a:r>
              <a:rPr lang="en-US" sz="1989" dirty="0" err="1">
                <a:solidFill>
                  <a:srgbClr val="F5D9C5"/>
                </a:solidFill>
                <a:latin typeface="Calibri"/>
              </a:rPr>
              <a:t>elles-mêmes</a:t>
            </a:r>
            <a:r>
              <a:rPr lang="en-US" sz="1989" dirty="0">
                <a:solidFill>
                  <a:srgbClr val="F5D9C5"/>
                </a:solidFill>
                <a:latin typeface="Calibri"/>
              </a:rPr>
              <a:t> </a:t>
            </a:r>
            <a:r>
              <a:rPr lang="en-US" sz="1989" dirty="0" smtClean="0">
                <a:solidFill>
                  <a:srgbClr val="F5D9C5"/>
                </a:solidFill>
                <a:latin typeface="Calibri"/>
              </a:rPr>
              <a:t>: de </a:t>
            </a:r>
            <a:r>
              <a:rPr lang="en-US" sz="1989" dirty="0" err="1" smtClean="0">
                <a:solidFill>
                  <a:srgbClr val="F5D9C5"/>
                </a:solidFill>
                <a:latin typeface="Calibri"/>
              </a:rPr>
              <a:t>mener</a:t>
            </a:r>
            <a:r>
              <a:rPr lang="en-US" sz="1989" dirty="0" smtClean="0">
                <a:solidFill>
                  <a:srgbClr val="F5D9C5"/>
                </a:solidFill>
                <a:latin typeface="Calibri"/>
              </a:rPr>
              <a:t> des </a:t>
            </a:r>
            <a:r>
              <a:rPr lang="en-US" sz="1989" dirty="0" err="1" smtClean="0">
                <a:solidFill>
                  <a:srgbClr val="F5D9C5"/>
                </a:solidFill>
                <a:latin typeface="Calibri"/>
              </a:rPr>
              <a:t>campagnes</a:t>
            </a:r>
            <a:r>
              <a:rPr lang="en-US" sz="1989" dirty="0" smtClean="0">
                <a:solidFill>
                  <a:srgbClr val="F5D9C5"/>
                </a:solidFill>
                <a:latin typeface="Calibri"/>
              </a:rPr>
              <a:t>, des </a:t>
            </a:r>
            <a:r>
              <a:rPr lang="en-US" sz="1989" dirty="0">
                <a:solidFill>
                  <a:srgbClr val="F5D9C5"/>
                </a:solidFill>
                <a:latin typeface="Calibri"/>
              </a:rPr>
              <a:t>actions collectives et prendre des décisions sur les questions qui affectent leur vie, où qu'elles soient.</a:t>
            </a:r>
          </a:p>
          <a:p>
            <a:pPr algn="ctr" rtl="0">
              <a:lnSpc>
                <a:spcPts val="2785"/>
              </a:lnSpc>
            </a:pPr>
            <a:endParaRPr lang="en-US" sz="1989" dirty="0">
              <a:solidFill>
                <a:srgbClr val="F5D9C5"/>
              </a:solidFill>
              <a:latin typeface="Calibri"/>
            </a:endParaRPr>
          </a:p>
          <a:p>
            <a:pPr algn="ctr" rtl="0">
              <a:lnSpc>
                <a:spcPts val="3779"/>
              </a:lnSpc>
            </a:pPr>
            <a:r>
              <a:rPr lang="en-US" sz="2700" dirty="0">
                <a:solidFill>
                  <a:srgbClr val="000000"/>
                </a:solidFill>
                <a:latin typeface="Veneer"/>
              </a:rPr>
              <a:t>Plan International</a:t>
            </a:r>
          </a:p>
          <a:p>
            <a:pPr algn="ctr" rtl="0">
              <a:lnSpc>
                <a:spcPts val="2785"/>
              </a:lnSpc>
            </a:pPr>
            <a:r>
              <a:rPr lang="en-US" sz="1989" dirty="0">
                <a:solidFill>
                  <a:srgbClr val="F5D9C5"/>
                </a:solidFill>
                <a:latin typeface="Calibri"/>
              </a:rPr>
              <a:t>Plan International est une organisation indépendante de </a:t>
            </a:r>
            <a:r>
              <a:rPr lang="en-US" sz="1989" dirty="0" err="1">
                <a:solidFill>
                  <a:srgbClr val="F5D9C5"/>
                </a:solidFill>
                <a:latin typeface="Calibri"/>
              </a:rPr>
              <a:t>développement</a:t>
            </a:r>
            <a:r>
              <a:rPr lang="en-US" sz="1989" dirty="0">
                <a:solidFill>
                  <a:srgbClr val="F5D9C5"/>
                </a:solidFill>
                <a:latin typeface="Calibri"/>
              </a:rPr>
              <a:t> et </a:t>
            </a:r>
            <a:r>
              <a:rPr lang="en-US" sz="1989" dirty="0" err="1">
                <a:solidFill>
                  <a:srgbClr val="F5D9C5"/>
                </a:solidFill>
                <a:latin typeface="Calibri"/>
              </a:rPr>
              <a:t>une</a:t>
            </a:r>
            <a:r>
              <a:rPr lang="en-US" sz="1989" dirty="0">
                <a:solidFill>
                  <a:srgbClr val="F5D9C5"/>
                </a:solidFill>
                <a:latin typeface="Calibri"/>
              </a:rPr>
              <a:t> organization </a:t>
            </a:r>
            <a:r>
              <a:rPr lang="en-US" sz="1989" dirty="0" err="1">
                <a:solidFill>
                  <a:srgbClr val="F5D9C5"/>
                </a:solidFill>
                <a:latin typeface="Calibri"/>
              </a:rPr>
              <a:t>humanitaire</a:t>
            </a:r>
            <a:r>
              <a:rPr lang="en-US" sz="1989" dirty="0">
                <a:solidFill>
                  <a:srgbClr val="F5D9C5"/>
                </a:solidFill>
                <a:latin typeface="Calibri"/>
              </a:rPr>
              <a:t> qui fait progresser les droits des enfants et l'égalité pour les filles. Nous luttons pour un monde juste, en travaillant avec les enfants, les jeunes, nos sympathisants et nos partenaires.</a:t>
            </a:r>
          </a:p>
          <a:p>
            <a:pPr algn="ctr" rtl="0">
              <a:lnSpc>
                <a:spcPts val="2785"/>
              </a:lnSpc>
            </a:pPr>
            <a:endParaRPr lang="en-US" sz="1989" dirty="0">
              <a:solidFill>
                <a:srgbClr val="F5D9C5"/>
              </a:solidFill>
              <a:latin typeface="Calibri"/>
            </a:endParaRPr>
          </a:p>
          <a:p>
            <a:pPr algn="ctr" rtl="0">
              <a:lnSpc>
                <a:spcPts val="2785"/>
              </a:lnSpc>
            </a:pPr>
            <a:endParaRPr lang="en-US" sz="1989" dirty="0">
              <a:solidFill>
                <a:srgbClr val="F5D9C5"/>
              </a:solidFill>
              <a:latin typeface="Calibri"/>
            </a:endParaRPr>
          </a:p>
          <a:p>
            <a:pPr algn="ctr" rtl="0">
              <a:lnSpc>
                <a:spcPts val="2785"/>
              </a:lnSpc>
            </a:pPr>
            <a:endParaRPr lang="en-US" sz="1989" dirty="0">
              <a:solidFill>
                <a:srgbClr val="F5D9C5"/>
              </a:solidFill>
              <a:latin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875</Words>
  <Application>Microsoft Macintosh PowerPoint</Application>
  <PresentationFormat>Custom</PresentationFormat>
  <Paragraphs>83</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Veneer</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Day of the Girl 2023 Youth Toolkit</dc:title>
  <cp:lastModifiedBy>Microsoft Office User</cp:lastModifiedBy>
  <cp:revision>11</cp:revision>
  <dcterms:created xsi:type="dcterms:W3CDTF">2006-08-16T00:00:00Z</dcterms:created>
  <dcterms:modified xsi:type="dcterms:W3CDTF">2023-09-26T13:10:41Z</dcterms:modified>
  <dc:identifier>DAFubnhPp98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7023055</vt:lpwstr>
  </property>
  <property fmtid="{D5CDD505-2E9C-101B-9397-08002B2CF9AE}" pid="3" name="NXPowerLiteSettings">
    <vt:lpwstr>F7000400038000</vt:lpwstr>
  </property>
  <property fmtid="{D5CDD505-2E9C-101B-9397-08002B2CF9AE}" pid="4" name="NXPowerLiteVersion">
    <vt:lpwstr>S10.0.0</vt:lpwstr>
  </property>
</Properties>
</file>