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nva Sans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2" d="100"/>
          <a:sy n="52" d="100"/>
        </p:scale>
        <p:origin x="850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hyperlink" Target="https://planinternational.cmail20.com/t/d-l-vtilydd-ithkbkdur-c/" TargetMode="External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5.png"/><Relationship Id="rId5" Type="http://schemas.openxmlformats.org/officeDocument/2006/relationships/image" Target="../media/image21.sv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svg"/><Relationship Id="rId7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5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hyperlink" Target="plan-international.org/turning-world-around" TargetMode="External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3.jp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709100" cy="3631415"/>
            <a:chOff x="0" y="0"/>
            <a:chExt cx="4945467" cy="484188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" b="1047"/>
            <a:stretch/>
          </p:blipFill>
          <p:spPr>
            <a:xfrm>
              <a:off x="0" y="0"/>
              <a:ext cx="4945467" cy="484188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3892452" y="0"/>
            <a:ext cx="5175203" cy="3631415"/>
            <a:chOff x="0" y="0"/>
            <a:chExt cx="6900271" cy="484188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15" b="14915"/>
            <a:stretch/>
          </p:blipFill>
          <p:spPr>
            <a:xfrm>
              <a:off x="0" y="0"/>
              <a:ext cx="6900271" cy="484188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9248630" y="0"/>
            <a:ext cx="3709100" cy="3631415"/>
            <a:chOff x="0" y="0"/>
            <a:chExt cx="4945467" cy="484188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7" b="1047"/>
            <a:stretch/>
          </p:blipFill>
          <p:spPr>
            <a:xfrm>
              <a:off x="0" y="0"/>
              <a:ext cx="4945467" cy="4841887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138705" y="0"/>
            <a:ext cx="5175203" cy="3631415"/>
            <a:chOff x="0" y="0"/>
            <a:chExt cx="6900271" cy="484188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915" b="14915"/>
            <a:stretch/>
          </p:blipFill>
          <p:spPr>
            <a:xfrm>
              <a:off x="0" y="0"/>
              <a:ext cx="6900271" cy="4841887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0" y="8844100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6535400" y="5126073"/>
            <a:ext cx="1929009" cy="1933843"/>
          </a:xfrm>
          <a:custGeom>
            <a:avLst/>
            <a:gdLst/>
            <a:ahLst/>
            <a:cxnLst/>
            <a:rect l="l" t="t" r="r" b="b"/>
            <a:pathLst>
              <a:path w="1929009" h="1933843">
                <a:moveTo>
                  <a:pt x="0" y="0"/>
                </a:moveTo>
                <a:lnTo>
                  <a:pt x="1929009" y="0"/>
                </a:lnTo>
                <a:lnTo>
                  <a:pt x="1929009" y="1933843"/>
                </a:lnTo>
                <a:lnTo>
                  <a:pt x="0" y="193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056675" y="4404849"/>
            <a:ext cx="16021959" cy="3376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12880"/>
              </a:lnSpc>
            </a:pPr>
            <a:r>
              <a:rPr lang="en-US" sz="9200" dirty="0">
                <a:solidFill>
                  <a:srgbClr val="F5D9C5"/>
                </a:solidFill>
                <a:latin typeface="Veneer"/>
              </a:rPr>
              <a:t>Día Internacional de la Niña 2023</a:t>
            </a:r>
          </a:p>
          <a:p>
            <a:pPr algn="ctr" rtl="0">
              <a:lnSpc>
                <a:spcPts val="12880"/>
              </a:lnSpc>
            </a:pPr>
            <a:r>
              <a:rPr lang="en-US" sz="9200" dirty="0">
                <a:solidFill>
                  <a:srgbClr val="F5D9C5"/>
                </a:solidFill>
                <a:latin typeface="Veneer"/>
              </a:rPr>
              <a:t>Kit de </a:t>
            </a:r>
            <a:r>
              <a:rPr lang="en-US" sz="9200" dirty="0" err="1">
                <a:solidFill>
                  <a:srgbClr val="F5D9C5"/>
                </a:solidFill>
                <a:latin typeface="Veneer"/>
              </a:rPr>
              <a:t>herramientas</a:t>
            </a:r>
            <a:r>
              <a:rPr lang="en-US" sz="9200" dirty="0">
                <a:solidFill>
                  <a:srgbClr val="F5D9C5"/>
                </a:solidFill>
                <a:latin typeface="Veneer"/>
              </a:rPr>
              <a:t> para </a:t>
            </a:r>
            <a:r>
              <a:rPr lang="en-US" sz="9200" dirty="0" err="1">
                <a:solidFill>
                  <a:srgbClr val="F5D9C5"/>
                </a:solidFill>
                <a:latin typeface="Veneer"/>
              </a:rPr>
              <a:t>jóvenes</a:t>
            </a:r>
            <a:endParaRPr lang="en-US" sz="9200" dirty="0">
              <a:solidFill>
                <a:srgbClr val="F5D9C5"/>
              </a:solidFill>
              <a:latin typeface="Venee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337845" y="4023107"/>
            <a:ext cx="13646400" cy="1069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 err="1">
                <a:solidFill>
                  <a:srgbClr val="F5D9C5"/>
                </a:solidFill>
                <a:latin typeface="Calibri"/>
              </a:rPr>
              <a:t>Descubre</a:t>
            </a:r>
            <a:r>
              <a:rPr lang="en-US" sz="3100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3100" dirty="0" err="1">
                <a:solidFill>
                  <a:srgbClr val="F5D9C5"/>
                </a:solidFill>
                <a:latin typeface="Calibri"/>
              </a:rPr>
              <a:t>cómo</a:t>
            </a:r>
            <a:r>
              <a:rPr lang="en-US" sz="3100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3100" dirty="0" err="1">
                <a:solidFill>
                  <a:srgbClr val="F5D9C5"/>
                </a:solidFill>
                <a:latin typeface="Calibri"/>
              </a:rPr>
              <a:t>puedes</a:t>
            </a:r>
            <a:r>
              <a:rPr lang="en-US" sz="3100" dirty="0">
                <a:solidFill>
                  <a:srgbClr val="F5D9C5"/>
                </a:solidFill>
                <a:latin typeface="Calibri"/>
              </a:rPr>
              <a:t> actuar para apoyar a las </a:t>
            </a:r>
            <a:r>
              <a:rPr lang="en-US" sz="3100" dirty="0" err="1">
                <a:solidFill>
                  <a:srgbClr val="F5D9C5"/>
                </a:solidFill>
                <a:latin typeface="Calibri"/>
              </a:rPr>
              <a:t>niñas</a:t>
            </a:r>
            <a:r>
              <a:rPr lang="en-US" sz="3100" dirty="0">
                <a:solidFill>
                  <a:srgbClr val="F5D9C5"/>
                </a:solidFill>
                <a:latin typeface="Calibri"/>
              </a:rPr>
              <a:t> del </a:t>
            </a:r>
            <a:r>
              <a:rPr lang="en-US" sz="3100" dirty="0" err="1">
                <a:solidFill>
                  <a:srgbClr val="F5D9C5"/>
                </a:solidFill>
                <a:latin typeface="Calibri"/>
              </a:rPr>
              <a:t>mundo</a:t>
            </a:r>
            <a:endParaRPr lang="en-US" sz="3100" dirty="0">
              <a:solidFill>
                <a:srgbClr val="F5D9C5"/>
              </a:solidFill>
              <a:latin typeface="Calibri"/>
            </a:endParaRPr>
          </a:p>
          <a:p>
            <a:pPr algn="ctr" rtl="0">
              <a:lnSpc>
                <a:spcPts val="4340"/>
              </a:lnSpc>
            </a:pPr>
            <a:endParaRPr lang="en-US" sz="3100" dirty="0">
              <a:solidFill>
                <a:srgbClr val="F5D9C5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697383" y="9206822"/>
            <a:ext cx="8590617" cy="434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3640"/>
              </a:lnSpc>
            </a:pPr>
            <a:r>
              <a:rPr lang="en-US" sz="2600" dirty="0">
                <a:solidFill>
                  <a:srgbClr val="C8D7DB"/>
                </a:solidFill>
                <a:latin typeface="Calibri"/>
              </a:rPr>
              <a:t>No compartir externamente antes del 3 de octubre de 2023</a:t>
            </a:r>
          </a:p>
        </p:txBody>
      </p:sp>
      <p:sp>
        <p:nvSpPr>
          <p:cNvPr id="15" name="Freeform 15"/>
          <p:cNvSpPr/>
          <p:nvPr/>
        </p:nvSpPr>
        <p:spPr>
          <a:xfrm>
            <a:off x="-89244" y="5126074"/>
            <a:ext cx="1929009" cy="1933843"/>
          </a:xfrm>
          <a:custGeom>
            <a:avLst/>
            <a:gdLst/>
            <a:ahLst/>
            <a:cxnLst/>
            <a:rect l="l" t="t" r="r" b="b"/>
            <a:pathLst>
              <a:path w="1929009" h="1933843">
                <a:moveTo>
                  <a:pt x="0" y="0"/>
                </a:moveTo>
                <a:lnTo>
                  <a:pt x="1929009" y="0"/>
                </a:lnTo>
                <a:lnTo>
                  <a:pt x="1929009" y="1933843"/>
                </a:lnTo>
                <a:lnTo>
                  <a:pt x="0" y="1933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 dirty="0"/>
          </a:p>
        </p:txBody>
      </p:sp>
      <p:pic>
        <p:nvPicPr>
          <p:cNvPr id="1000100002" name="ODT_ATTR_LBL_LOGO">
            <a:extLst>
              <a:ext uri="{FF2B5EF4-FFF2-40B4-BE49-F238E27FC236}">
                <a16:creationId xmlns:a16="http://schemas.microsoft.com/office/drawing/2014/main" id="{B066AC4A-9A1C-4C10-800A-DAF9F2764385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00"/>
            <a:ext cx="316230" cy="1797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424586"/>
            <a:ext cx="7509898" cy="7509898"/>
          </a:xfrm>
          <a:custGeom>
            <a:avLst/>
            <a:gdLst/>
            <a:ahLst/>
            <a:cxnLst/>
            <a:rect l="l" t="t" r="r" b="b"/>
            <a:pathLst>
              <a:path w="7509898" h="7509898">
                <a:moveTo>
                  <a:pt x="0" y="0"/>
                </a:moveTo>
                <a:lnTo>
                  <a:pt x="7509898" y="0"/>
                </a:lnTo>
                <a:lnTo>
                  <a:pt x="7509898" y="7509899"/>
                </a:lnTo>
                <a:lnTo>
                  <a:pt x="0" y="75098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13535197" y="9065621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695673" y="9163157"/>
            <a:ext cx="855655" cy="855655"/>
          </a:xfrm>
          <a:custGeom>
            <a:avLst/>
            <a:gdLst/>
            <a:ahLst/>
            <a:cxnLst/>
            <a:rect l="l" t="t" r="r" b="b"/>
            <a:pathLst>
              <a:path w="855655" h="855655">
                <a:moveTo>
                  <a:pt x="0" y="0"/>
                </a:moveTo>
                <a:lnTo>
                  <a:pt x="855655" y="0"/>
                </a:lnTo>
                <a:lnTo>
                  <a:pt x="855655" y="855655"/>
                </a:lnTo>
                <a:lnTo>
                  <a:pt x="0" y="855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538598" y="893703"/>
            <a:ext cx="858597" cy="858597"/>
          </a:xfrm>
          <a:custGeom>
            <a:avLst/>
            <a:gdLst/>
            <a:ahLst/>
            <a:cxnLst/>
            <a:rect l="l" t="t" r="r" b="b"/>
            <a:pathLst>
              <a:path w="858597" h="858597">
                <a:moveTo>
                  <a:pt x="0" y="0"/>
                </a:moveTo>
                <a:lnTo>
                  <a:pt x="858597" y="0"/>
                </a:lnTo>
                <a:lnTo>
                  <a:pt x="858597" y="858597"/>
                </a:lnTo>
                <a:lnTo>
                  <a:pt x="0" y="8585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037749" y="527056"/>
            <a:ext cx="635846" cy="635846"/>
          </a:xfrm>
          <a:custGeom>
            <a:avLst/>
            <a:gdLst/>
            <a:ahLst/>
            <a:cxnLst/>
            <a:rect l="l" t="t" r="r" b="b"/>
            <a:pathLst>
              <a:path w="635846" h="635846">
                <a:moveTo>
                  <a:pt x="0" y="0"/>
                </a:moveTo>
                <a:lnTo>
                  <a:pt x="635847" y="0"/>
                </a:lnTo>
                <a:lnTo>
                  <a:pt x="635847" y="635846"/>
                </a:lnTo>
                <a:lnTo>
                  <a:pt x="0" y="635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270792" y="8538598"/>
            <a:ext cx="624558" cy="624558"/>
          </a:xfrm>
          <a:custGeom>
            <a:avLst/>
            <a:gdLst/>
            <a:ahLst/>
            <a:cxnLst/>
            <a:rect l="l" t="t" r="r" b="b"/>
            <a:pathLst>
              <a:path w="624558" h="624558">
                <a:moveTo>
                  <a:pt x="0" y="0"/>
                </a:moveTo>
                <a:lnTo>
                  <a:pt x="624558" y="0"/>
                </a:lnTo>
                <a:lnTo>
                  <a:pt x="624558" y="624559"/>
                </a:lnTo>
                <a:lnTo>
                  <a:pt x="0" y="6245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9262019" y="642769"/>
            <a:ext cx="8165116" cy="8781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7280"/>
              </a:lnSpc>
            </a:pPr>
            <a:r>
              <a:rPr lang="en-US" sz="5200" dirty="0" err="1">
                <a:solidFill>
                  <a:srgbClr val="F5D9C5"/>
                </a:solidFill>
                <a:latin typeface="Veneer"/>
              </a:rPr>
              <a:t>Hacer</a:t>
            </a:r>
            <a:r>
              <a:rPr lang="en-US" sz="5200" dirty="0">
                <a:solidFill>
                  <a:srgbClr val="F5D9C5"/>
                </a:solidFill>
                <a:latin typeface="Veneer"/>
              </a:rPr>
              <a:t> un </a:t>
            </a:r>
            <a:r>
              <a:rPr lang="en-US" sz="5200" dirty="0" err="1">
                <a:solidFill>
                  <a:srgbClr val="F5D9C5"/>
                </a:solidFill>
                <a:latin typeface="Veneer"/>
              </a:rPr>
              <a:t>giro</a:t>
            </a:r>
            <a:r>
              <a:rPr lang="en-US" sz="5200" dirty="0">
                <a:solidFill>
                  <a:srgbClr val="F5D9C5"/>
                </a:solidFill>
                <a:latin typeface="Veneer"/>
              </a:rPr>
              <a:t> </a:t>
            </a:r>
            <a:r>
              <a:rPr lang="en-US" sz="5200" dirty="0" err="1">
                <a:solidFill>
                  <a:srgbClr val="F5D9C5"/>
                </a:solidFill>
                <a:latin typeface="Veneer"/>
              </a:rPr>
              <a:t>en</a:t>
            </a:r>
            <a:r>
              <a:rPr lang="en-US" sz="5200" dirty="0">
                <a:solidFill>
                  <a:srgbClr val="F5D9C5"/>
                </a:solidFill>
                <a:latin typeface="Veneer"/>
              </a:rPr>
              <a:t> el </a:t>
            </a:r>
            <a:r>
              <a:rPr lang="en-US" sz="5200" dirty="0" err="1">
                <a:solidFill>
                  <a:srgbClr val="F5D9C5"/>
                </a:solidFill>
                <a:latin typeface="Veneer"/>
              </a:rPr>
              <a:t>mundo</a:t>
            </a:r>
            <a:endParaRPr lang="en-US" sz="5200" dirty="0">
              <a:solidFill>
                <a:srgbClr val="F5D9C5"/>
              </a:solidFill>
              <a:latin typeface="Vene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71949" y="1752300"/>
            <a:ext cx="9345259" cy="8900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294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La injusticia está impulsando a las niñas a actuar. Ya sea por la crisis climática o la discriminación de género, se niegan a permanecer en silencio. Las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niñas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 están hablando. Están haciendo cosas y creando cambios duraderos: en sus comunidades, a nivel nacional y global. Pero ser una niña activista puede ser difícil e implacable. ​</a:t>
            </a:r>
          </a:p>
          <a:p>
            <a:pPr algn="ctr" rtl="0">
              <a:lnSpc>
                <a:spcPts val="2940"/>
              </a:lnSpc>
            </a:pPr>
            <a:endParaRPr lang="en-US" sz="2000" b="1" dirty="0">
              <a:solidFill>
                <a:srgbClr val="000000"/>
              </a:solidFill>
              <a:latin typeface="Calibri"/>
            </a:endParaRPr>
          </a:p>
          <a:p>
            <a:pPr algn="l" rtl="0">
              <a:lnSpc>
                <a:spcPts val="294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En el nuevo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informe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 sobre el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estado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mundial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 de las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niñas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 2023, de Plan </a:t>
            </a:r>
            <a:r>
              <a:rPr lang="en-US" sz="2000" b="1" dirty="0" err="1">
                <a:solidFill>
                  <a:srgbClr val="000000"/>
                </a:solidFill>
                <a:latin typeface="Calibri"/>
              </a:rPr>
              <a:t>Internacional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Girando el mundo: niñas y jóvenes activistas liderando la lucha por la igualdad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, hemos hablado con más de mil niñas y jóvenes activistas de 26 países de todo el mundo. Las niñas activistas enfrentan innumerables riesgos, ya sea hostilidad de los miembros de la comunidad, vigilancia policial opresiva o abuso en línea. Una de cada cinco (17%) de las niñas y jóvenes activistas ha temido por su seguridad mientras realizaban su trabajo. Para muchas niñas y mujeres jóvenes, el acceso a la financiación y a los responsables de la formulación de políticas es escaso, lo que se suma a la lucha por hacer oír sus voces. El mayor obstáculo para el activismo de las niñas es la escasez de financiación. Más de la mitad (54%) de las niñas que encuestamos mencionaron la falta de financiación como el principal factor que frena sus campañas.</a:t>
            </a:r>
          </a:p>
          <a:p>
            <a:pPr algn="ctr" rtl="0">
              <a:lnSpc>
                <a:spcPts val="294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​</a:t>
            </a:r>
          </a:p>
          <a:p>
            <a:pPr algn="ctr" rtl="0">
              <a:lnSpc>
                <a:spcPts val="2940"/>
              </a:lnSpc>
            </a:pPr>
            <a:r>
              <a:rPr lang="en-US" sz="2000" b="1" dirty="0">
                <a:solidFill>
                  <a:srgbClr val="F5D9C5"/>
                </a:solidFill>
                <a:latin typeface="Calibri"/>
              </a:rPr>
              <a:t>Este #DíaDeLaNiña2023, Plan </a:t>
            </a:r>
            <a:r>
              <a:rPr lang="en-US" sz="2000" b="1" dirty="0" err="1">
                <a:solidFill>
                  <a:srgbClr val="F5D9C5"/>
                </a:solidFill>
                <a:latin typeface="Calibri"/>
              </a:rPr>
              <a:t>Internacional</a:t>
            </a:r>
            <a:r>
              <a:rPr lang="en-US" sz="2000" b="1" dirty="0">
                <a:solidFill>
                  <a:srgbClr val="F5D9C5"/>
                </a:solidFill>
                <a:latin typeface="Calibri"/>
              </a:rPr>
              <a:t> apoya a las niñas activistas y, con su apoyo, la campana </a:t>
            </a:r>
            <a:r>
              <a:rPr lang="en-US" sz="2000" b="1" dirty="0" err="1">
                <a:solidFill>
                  <a:srgbClr val="F5D9C5"/>
                </a:solidFill>
                <a:latin typeface="Calibri"/>
              </a:rPr>
              <a:t>Niñas</a:t>
            </a:r>
            <a:r>
              <a:rPr lang="en-US" sz="2000" b="1" dirty="0">
                <a:solidFill>
                  <a:srgbClr val="F5D9C5"/>
                </a:solidFill>
                <a:latin typeface="Calibri"/>
              </a:rPr>
              <a:t> Con </a:t>
            </a:r>
            <a:r>
              <a:rPr lang="en-US" sz="2000" b="1" dirty="0" err="1">
                <a:solidFill>
                  <a:srgbClr val="F5D9C5"/>
                </a:solidFill>
                <a:latin typeface="Calibri"/>
              </a:rPr>
              <a:t>Igualdad</a:t>
            </a:r>
            <a:r>
              <a:rPr lang="en-US" sz="2000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F5D9C5"/>
                </a:solidFill>
                <a:latin typeface="Calibri"/>
              </a:rPr>
              <a:t>hace</a:t>
            </a:r>
            <a:r>
              <a:rPr lang="en-US" sz="2000" b="1" dirty="0">
                <a:solidFill>
                  <a:srgbClr val="F5D9C5"/>
                </a:solidFill>
                <a:latin typeface="Calibri"/>
              </a:rPr>
              <a:t> un llamado a los gobiernos, los donantes y la sociedad civil para que rindan cuentas y proporcionen recursos a las niñas y jóvenes activistas.</a:t>
            </a:r>
            <a:r>
              <a:rPr lang="en-US" sz="2000" b="1" dirty="0">
                <a:solidFill>
                  <a:srgbClr val="000000"/>
                </a:solidFill>
                <a:latin typeface="Calibri"/>
              </a:rPr>
              <a:t>. ​</a:t>
            </a:r>
          </a:p>
          <a:p>
            <a:pPr algn="ctr" rtl="0">
              <a:lnSpc>
                <a:spcPts val="294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​</a:t>
            </a:r>
          </a:p>
          <a:p>
            <a:pPr algn="ctr" rtl="0">
              <a:lnSpc>
                <a:spcPts val="2940"/>
              </a:lnSpc>
            </a:pPr>
            <a:r>
              <a:rPr lang="en-US" sz="2000" b="1" dirty="0">
                <a:solidFill>
                  <a:srgbClr val="000000"/>
                </a:solidFill>
                <a:latin typeface="Calibri"/>
              </a:rPr>
              <a:t>​</a:t>
            </a:r>
          </a:p>
          <a:p>
            <a:pPr algn="ctr" rtl="0">
              <a:lnSpc>
                <a:spcPts val="2940"/>
              </a:lnSpc>
            </a:pPr>
            <a:endParaRPr lang="en-US" sz="2000" b="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88711" y="380484"/>
            <a:ext cx="4472063" cy="4472063"/>
          </a:xfrm>
          <a:custGeom>
            <a:avLst/>
            <a:gdLst/>
            <a:ahLst/>
            <a:cxnLst/>
            <a:rect l="l" t="t" r="r" b="b"/>
            <a:pathLst>
              <a:path w="4472063" h="4472063">
                <a:moveTo>
                  <a:pt x="0" y="0"/>
                </a:moveTo>
                <a:lnTo>
                  <a:pt x="4472063" y="0"/>
                </a:lnTo>
                <a:lnTo>
                  <a:pt x="4472063" y="4472063"/>
                </a:lnTo>
                <a:lnTo>
                  <a:pt x="0" y="447206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 dirty="0"/>
          </a:p>
        </p:txBody>
      </p:sp>
      <p:sp>
        <p:nvSpPr>
          <p:cNvPr id="3" name="Freeform 3"/>
          <p:cNvSpPr/>
          <p:nvPr/>
        </p:nvSpPr>
        <p:spPr>
          <a:xfrm>
            <a:off x="8627583" y="5143500"/>
            <a:ext cx="4472063" cy="4472063"/>
          </a:xfrm>
          <a:custGeom>
            <a:avLst/>
            <a:gdLst/>
            <a:ahLst/>
            <a:cxnLst/>
            <a:rect l="l" t="t" r="r" b="b"/>
            <a:pathLst>
              <a:path w="4472063" h="4472063">
                <a:moveTo>
                  <a:pt x="0" y="0"/>
                </a:moveTo>
                <a:lnTo>
                  <a:pt x="4472063" y="0"/>
                </a:lnTo>
                <a:lnTo>
                  <a:pt x="4472063" y="4472063"/>
                </a:lnTo>
                <a:lnTo>
                  <a:pt x="0" y="447206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19735" y="-20500"/>
            <a:ext cx="2638056" cy="2773252"/>
          </a:xfrm>
          <a:custGeom>
            <a:avLst/>
            <a:gdLst/>
            <a:ahLst/>
            <a:cxnLst/>
            <a:rect l="l" t="t" r="r" b="b"/>
            <a:pathLst>
              <a:path w="2638056" h="2773252">
                <a:moveTo>
                  <a:pt x="0" y="0"/>
                </a:moveTo>
                <a:lnTo>
                  <a:pt x="2638056" y="0"/>
                </a:lnTo>
                <a:lnTo>
                  <a:pt x="2638056" y="2773251"/>
                </a:lnTo>
                <a:lnTo>
                  <a:pt x="0" y="277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627583" y="380484"/>
            <a:ext cx="4472063" cy="4472063"/>
          </a:xfrm>
          <a:custGeom>
            <a:avLst/>
            <a:gdLst/>
            <a:ahLst/>
            <a:cxnLst/>
            <a:rect l="l" t="t" r="r" b="b"/>
            <a:pathLst>
              <a:path w="4472063" h="4472063">
                <a:moveTo>
                  <a:pt x="0" y="0"/>
                </a:moveTo>
                <a:lnTo>
                  <a:pt x="4472063" y="0"/>
                </a:lnTo>
                <a:lnTo>
                  <a:pt x="4472063" y="4472063"/>
                </a:lnTo>
                <a:lnTo>
                  <a:pt x="0" y="4472063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388711" y="5143500"/>
            <a:ext cx="4472063" cy="4472063"/>
          </a:xfrm>
          <a:custGeom>
            <a:avLst/>
            <a:gdLst/>
            <a:ahLst/>
            <a:cxnLst/>
            <a:rect l="l" t="t" r="r" b="b"/>
            <a:pathLst>
              <a:path w="4472063" h="4472063">
                <a:moveTo>
                  <a:pt x="0" y="0"/>
                </a:moveTo>
                <a:lnTo>
                  <a:pt x="4472063" y="0"/>
                </a:lnTo>
                <a:lnTo>
                  <a:pt x="4472063" y="4472063"/>
                </a:lnTo>
                <a:lnTo>
                  <a:pt x="0" y="447206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580297" y="1254211"/>
            <a:ext cx="5308960" cy="723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9380"/>
              </a:lnSpc>
            </a:pPr>
            <a:r>
              <a:rPr lang="en-US" sz="6700">
                <a:solidFill>
                  <a:srgbClr val="F5D9C5"/>
                </a:solidFill>
                <a:latin typeface="Veneer"/>
              </a:rPr>
              <a:t>Este Día Internacional de la Niña Plan Internacional exige...</a:t>
            </a:r>
          </a:p>
        </p:txBody>
      </p:sp>
      <p:sp>
        <p:nvSpPr>
          <p:cNvPr id="8" name="Freeform 8"/>
          <p:cNvSpPr/>
          <p:nvPr/>
        </p:nvSpPr>
        <p:spPr>
          <a:xfrm>
            <a:off x="5989527" y="7379532"/>
            <a:ext cx="2638056" cy="2773252"/>
          </a:xfrm>
          <a:custGeom>
            <a:avLst/>
            <a:gdLst/>
            <a:ahLst/>
            <a:cxnLst/>
            <a:rect l="l" t="t" r="r" b="b"/>
            <a:pathLst>
              <a:path w="2638056" h="2773252">
                <a:moveTo>
                  <a:pt x="0" y="0"/>
                </a:moveTo>
                <a:lnTo>
                  <a:pt x="2638056" y="0"/>
                </a:lnTo>
                <a:lnTo>
                  <a:pt x="2638056" y="2773251"/>
                </a:lnTo>
                <a:lnTo>
                  <a:pt x="0" y="277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0" y="8931404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6400" y="-26411"/>
            <a:ext cx="9136571" cy="10339822"/>
            <a:chOff x="0" y="0"/>
            <a:chExt cx="12182095" cy="137864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55" b="12255"/>
            <a:stretch/>
          </p:blipFill>
          <p:spPr>
            <a:xfrm>
              <a:off x="0" y="0"/>
              <a:ext cx="12182095" cy="13786429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13594262" y="8860393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1439332" y="7452953"/>
            <a:ext cx="4478748" cy="1347415"/>
            <a:chOff x="0" y="0"/>
            <a:chExt cx="1924312" cy="5789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24312" cy="578922"/>
            </a:xfrm>
            <a:custGeom>
              <a:avLst/>
              <a:gdLst/>
              <a:ahLst/>
              <a:cxnLst/>
              <a:rect l="l" t="t" r="r" b="b"/>
              <a:pathLst>
                <a:path w="1924312" h="578922">
                  <a:moveTo>
                    <a:pt x="1924312" y="289461"/>
                  </a:moveTo>
                  <a:lnTo>
                    <a:pt x="1517912" y="0"/>
                  </a:lnTo>
                  <a:lnTo>
                    <a:pt x="1517912" y="203200"/>
                  </a:lnTo>
                  <a:lnTo>
                    <a:pt x="0" y="203200"/>
                  </a:lnTo>
                  <a:lnTo>
                    <a:pt x="0" y="375722"/>
                  </a:lnTo>
                  <a:lnTo>
                    <a:pt x="1517912" y="375722"/>
                  </a:lnTo>
                  <a:lnTo>
                    <a:pt x="1517912" y="578922"/>
                  </a:lnTo>
                  <a:lnTo>
                    <a:pt x="1924312" y="289461"/>
                  </a:ln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7950"/>
              <a:ext cx="711200" cy="501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32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118627" y="1448414"/>
            <a:ext cx="7540588" cy="2734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11060"/>
              </a:lnSpc>
            </a:pPr>
            <a:r>
              <a:rPr lang="en-US" sz="7200" dirty="0">
                <a:solidFill>
                  <a:srgbClr val="F5D9C5"/>
                </a:solidFill>
                <a:latin typeface="Veneer"/>
              </a:rPr>
              <a:t>Pero ¿</a:t>
            </a:r>
            <a:r>
              <a:rPr lang="en-US" sz="7200" dirty="0" err="1">
                <a:solidFill>
                  <a:srgbClr val="F5D9C5"/>
                </a:solidFill>
                <a:latin typeface="Veneer"/>
              </a:rPr>
              <a:t>qué</a:t>
            </a:r>
            <a:r>
              <a:rPr lang="en-US" sz="7200" dirty="0">
                <a:solidFill>
                  <a:srgbClr val="F5D9C5"/>
                </a:solidFill>
                <a:latin typeface="Veneer"/>
              </a:rPr>
              <a:t> </a:t>
            </a:r>
            <a:r>
              <a:rPr lang="en-US" sz="7200" dirty="0" err="1">
                <a:solidFill>
                  <a:srgbClr val="F5D9C5"/>
                </a:solidFill>
                <a:latin typeface="Veneer"/>
              </a:rPr>
              <a:t>puedes</a:t>
            </a:r>
            <a:r>
              <a:rPr lang="en-US" sz="7200" dirty="0">
                <a:solidFill>
                  <a:srgbClr val="F5D9C5"/>
                </a:solidFill>
                <a:latin typeface="Veneer"/>
              </a:rPr>
              <a:t> </a:t>
            </a:r>
            <a:r>
              <a:rPr lang="en-US" sz="7200" dirty="0" err="1">
                <a:solidFill>
                  <a:srgbClr val="F5D9C5"/>
                </a:solidFill>
                <a:latin typeface="Veneer"/>
              </a:rPr>
              <a:t>hacer</a:t>
            </a:r>
            <a:r>
              <a:rPr lang="en-US" sz="7200" dirty="0">
                <a:solidFill>
                  <a:srgbClr val="F5D9C5"/>
                </a:solidFill>
                <a:latin typeface="Veneer"/>
              </a:rPr>
              <a:t> para </a:t>
            </a:r>
            <a:r>
              <a:rPr lang="en-US" sz="7200" dirty="0" err="1">
                <a:solidFill>
                  <a:srgbClr val="F5D9C5"/>
                </a:solidFill>
                <a:latin typeface="Veneer"/>
              </a:rPr>
              <a:t>ayudar</a:t>
            </a:r>
            <a:r>
              <a:rPr lang="en-US" sz="7200" dirty="0">
                <a:solidFill>
                  <a:srgbClr val="F5D9C5"/>
                </a:solidFill>
                <a:latin typeface="Veneer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8358" y="4967648"/>
            <a:ext cx="8251801" cy="2229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5740"/>
              </a:lnSpc>
            </a:pPr>
            <a:r>
              <a:rPr lang="en-US" sz="4100" b="1" dirty="0">
                <a:solidFill>
                  <a:srgbClr val="F5D9C5"/>
                </a:solidFill>
                <a:latin typeface="Calibri"/>
              </a:rPr>
              <a:t>Hemos reunido algunas ideas para inspirar tu activismo y ayudar a las niñas que están cambiando el mundo.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004103" y="855545"/>
            <a:ext cx="3273318" cy="3208839"/>
            <a:chOff x="0" y="0"/>
            <a:chExt cx="4364424" cy="427845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" b="985"/>
            <a:stretch/>
          </p:blipFill>
          <p:spPr>
            <a:xfrm>
              <a:off x="0" y="0"/>
              <a:ext cx="4364424" cy="4278451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971808" y="7606048"/>
            <a:ext cx="10543621" cy="33706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780"/>
              </a:lnSpc>
            </a:pPr>
            <a:r>
              <a:rPr lang="en-US" sz="2400" b="1" dirty="0">
                <a:solidFill>
                  <a:srgbClr val="F5D9C5"/>
                </a:solidFill>
                <a:latin typeface="Calibri"/>
              </a:rPr>
              <a:t>​</a:t>
            </a:r>
          </a:p>
          <a:p>
            <a:pPr algn="ctr" rtl="0">
              <a:lnSpc>
                <a:spcPts val="3780"/>
              </a:lnSpc>
            </a:pPr>
            <a:r>
              <a:rPr lang="en-US" sz="2400" b="1" dirty="0">
                <a:solidFill>
                  <a:srgbClr val="F5D9C5"/>
                </a:solidFill>
                <a:latin typeface="Calibri"/>
              </a:rPr>
              <a:t>Este DIN nos ayuda a celebrar el poder de las niñas y las jóvenes compartiendo las historias y demandas de algunas de las fantásticas activistas con las que trabajamos. </a:t>
            </a:r>
            <a:r>
              <a:rPr lang="en-US" sz="2400" b="1" dirty="0" err="1">
                <a:solidFill>
                  <a:srgbClr val="F5D9C5"/>
                </a:solidFill>
                <a:latin typeface="Calibri"/>
              </a:rPr>
              <a:t>Escucha</a:t>
            </a:r>
            <a:r>
              <a:rPr lang="en-US" sz="2400" b="1" dirty="0">
                <a:solidFill>
                  <a:srgbClr val="F5D9C5"/>
                </a:solidFill>
                <a:latin typeface="Calibri"/>
              </a:rPr>
              <a:t> más sobre sus historias. Comparte sus </a:t>
            </a:r>
            <a:r>
              <a:rPr lang="en-US" sz="2400" b="1" dirty="0" err="1">
                <a:solidFill>
                  <a:srgbClr val="F5D9C5"/>
                </a:solidFill>
                <a:latin typeface="Calibri"/>
              </a:rPr>
              <a:t>retratos</a:t>
            </a:r>
            <a:r>
              <a:rPr lang="en-US" sz="2400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5D9C5"/>
                </a:solidFill>
                <a:latin typeface="Calibri"/>
              </a:rPr>
              <a:t>hechos</a:t>
            </a:r>
            <a:r>
              <a:rPr lang="en-US" sz="2400" b="1" dirty="0">
                <a:solidFill>
                  <a:srgbClr val="F5D9C5"/>
                </a:solidFill>
                <a:latin typeface="Calibri"/>
              </a:rPr>
              <a:t> por </a:t>
            </a:r>
            <a:r>
              <a:rPr lang="en-US" sz="2400" b="1" u="sng" dirty="0">
                <a:solidFill>
                  <a:srgbClr val="F5D9C5"/>
                </a:solidFill>
                <a:latin typeface="Calibri"/>
                <a:hlinkClick r:id="rId3" tooltip="https://planinternational.cmail20.com/t/d-l-vtilydd-ithkbkdur-c/"/>
              </a:rPr>
              <a:t>@nadya.noor</a:t>
            </a:r>
            <a:r>
              <a:rPr lang="en-US" sz="2400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F5D9C5"/>
                </a:solidFill>
                <a:latin typeface="Calibri"/>
              </a:rPr>
              <a:t>en</a:t>
            </a:r>
            <a:r>
              <a:rPr lang="en-US" sz="2400" b="1" dirty="0">
                <a:solidFill>
                  <a:srgbClr val="F5D9C5"/>
                </a:solidFill>
                <a:latin typeface="Calibri"/>
              </a:rPr>
              <a:t> redes </a:t>
            </a:r>
            <a:r>
              <a:rPr lang="en-US" sz="2400" b="1" dirty="0" err="1">
                <a:solidFill>
                  <a:srgbClr val="F5D9C5"/>
                </a:solidFill>
                <a:latin typeface="Calibri"/>
              </a:rPr>
              <a:t>usando</a:t>
            </a:r>
            <a:r>
              <a:rPr lang="en-US" sz="2400" b="1" dirty="0">
                <a:solidFill>
                  <a:srgbClr val="F5D9C5"/>
                </a:solidFill>
                <a:latin typeface="Calibri"/>
              </a:rPr>
              <a:t> el hashtag #GirlsGetEqual.</a:t>
            </a:r>
          </a:p>
          <a:p>
            <a:pPr algn="ctr" rtl="0">
              <a:lnSpc>
                <a:spcPts val="3780"/>
              </a:lnSpc>
            </a:pPr>
            <a:r>
              <a:rPr lang="en-US" sz="2400" b="1" dirty="0">
                <a:solidFill>
                  <a:srgbClr val="F5D9C5"/>
                </a:solidFill>
                <a:latin typeface="Calibri"/>
              </a:rPr>
              <a:t>​</a:t>
            </a:r>
          </a:p>
          <a:p>
            <a:pPr algn="ctr" rtl="0">
              <a:lnSpc>
                <a:spcPts val="3780"/>
              </a:lnSpc>
            </a:pPr>
            <a:endParaRPr lang="en-US" sz="2400" b="1" dirty="0">
              <a:solidFill>
                <a:srgbClr val="F5D9C5"/>
              </a:solidFill>
              <a:latin typeface="Calibri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746811" y="3402096"/>
            <a:ext cx="1737050" cy="1741404"/>
            <a:chOff x="0" y="0"/>
            <a:chExt cx="2316067" cy="2321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16067" cy="2321872"/>
            </a:xfrm>
            <a:custGeom>
              <a:avLst/>
              <a:gdLst/>
              <a:ahLst/>
              <a:cxnLst/>
              <a:rect l="l" t="t" r="r" b="b"/>
              <a:pathLst>
                <a:path w="2316067" h="2321872">
                  <a:moveTo>
                    <a:pt x="0" y="0"/>
                  </a:moveTo>
                  <a:lnTo>
                    <a:pt x="2316067" y="0"/>
                  </a:lnTo>
                  <a:lnTo>
                    <a:pt x="2316067" y="2321872"/>
                  </a:lnTo>
                  <a:lnTo>
                    <a:pt x="0" y="2321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43720" y="109321"/>
              <a:ext cx="428625" cy="221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12880"/>
                </a:lnSpc>
              </a:pPr>
              <a:r>
                <a:rPr lang="en-US" sz="9200" dirty="0">
                  <a:solidFill>
                    <a:srgbClr val="F5D9C5"/>
                  </a:solidFill>
                  <a:latin typeface="Veneer"/>
                </a:rPr>
                <a:t>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09817" y="4218151"/>
            <a:ext cx="3273318" cy="3208839"/>
            <a:chOff x="0" y="0"/>
            <a:chExt cx="4364424" cy="427845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" b="985"/>
            <a:stretch/>
          </p:blipFill>
          <p:spPr>
            <a:xfrm>
              <a:off x="0" y="0"/>
              <a:ext cx="4364424" cy="4278451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7634631" y="4192478"/>
            <a:ext cx="3273318" cy="3208839"/>
            <a:chOff x="0" y="0"/>
            <a:chExt cx="4364424" cy="42784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" b="985"/>
            <a:stretch/>
          </p:blipFill>
          <p:spPr>
            <a:xfrm>
              <a:off x="0" y="0"/>
              <a:ext cx="4364424" cy="4278451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1004103" y="4218151"/>
            <a:ext cx="3273318" cy="3208839"/>
            <a:chOff x="0" y="0"/>
            <a:chExt cx="4364424" cy="4278451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" b="985"/>
            <a:stretch/>
          </p:blipFill>
          <p:spPr>
            <a:xfrm>
              <a:off x="0" y="0"/>
              <a:ext cx="4364424" cy="4278451"/>
            </a:xfrm>
            <a:prstGeom prst="rect">
              <a:avLst/>
            </a:prstGeom>
          </p:spPr>
        </p:pic>
      </p:grpSp>
      <p:grpSp>
        <p:nvGrpSpPr>
          <p:cNvPr id="14" name="Group 14"/>
          <p:cNvGrpSpPr/>
          <p:nvPr/>
        </p:nvGrpSpPr>
        <p:grpSpPr>
          <a:xfrm>
            <a:off x="7606960" y="855545"/>
            <a:ext cx="3273318" cy="3208839"/>
            <a:chOff x="0" y="0"/>
            <a:chExt cx="4364424" cy="4278451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" b="985"/>
            <a:stretch/>
          </p:blipFill>
          <p:spPr>
            <a:xfrm>
              <a:off x="0" y="0"/>
              <a:ext cx="4364424" cy="4278451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4209817" y="855545"/>
            <a:ext cx="3273318" cy="3208839"/>
            <a:chOff x="0" y="0"/>
            <a:chExt cx="4364424" cy="4278451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5" b="985"/>
            <a:stretch/>
          </p:blipFill>
          <p:spPr>
            <a:xfrm>
              <a:off x="0" y="0"/>
              <a:ext cx="4364424" cy="4278451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4160617" y="7402220"/>
            <a:ext cx="3273318" cy="3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Soumya, 23 años, Somalia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97176" y="124796"/>
            <a:ext cx="4283522" cy="7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Heydi, Lesly, Yoselin, Vidalia, Guatemala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811794" y="7413239"/>
            <a:ext cx="3123280" cy="3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220"/>
              </a:lnSpc>
            </a:pPr>
            <a:r>
              <a:rPr lang="en-US" sz="2300" dirty="0">
                <a:solidFill>
                  <a:srgbClr val="000000"/>
                </a:solidFill>
                <a:latin typeface="Calibri"/>
              </a:rPr>
              <a:t>Fátima, 21 años, Líbano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085992" y="446636"/>
            <a:ext cx="3397143" cy="3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Calibri"/>
              </a:rPr>
              <a:t>Oilean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, 23 </a:t>
            </a:r>
            <a:r>
              <a:rPr lang="en-US" sz="2300" dirty="0" err="1">
                <a:solidFill>
                  <a:srgbClr val="000000"/>
                </a:solidFill>
                <a:latin typeface="Calibri"/>
              </a:rPr>
              <a:t>años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, Irlanda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606960" y="446636"/>
            <a:ext cx="2984840" cy="3856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220"/>
              </a:lnSpc>
            </a:pPr>
            <a:r>
              <a:rPr lang="en-US" sz="2300" dirty="0" err="1">
                <a:solidFill>
                  <a:srgbClr val="000000"/>
                </a:solidFill>
                <a:latin typeface="Calibri"/>
              </a:rPr>
              <a:t>Rahimat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, 18 </a:t>
            </a:r>
            <a:r>
              <a:rPr lang="en-US" sz="2300" dirty="0" err="1">
                <a:solidFill>
                  <a:srgbClr val="000000"/>
                </a:solidFill>
                <a:latin typeface="Calibri"/>
              </a:rPr>
              <a:t>años</a:t>
            </a:r>
            <a:r>
              <a:rPr lang="en-US" sz="2300" dirty="0">
                <a:solidFill>
                  <a:srgbClr val="000000"/>
                </a:solidFill>
                <a:latin typeface="Calibri"/>
              </a:rPr>
              <a:t>, Nepal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606960" y="7426990"/>
            <a:ext cx="3197907" cy="79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322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Bendición, 17 años, Sierra Leona</a:t>
            </a:r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2C8342EC-A9EF-AFAA-BC50-411EC865CB68}"/>
              </a:ext>
            </a:extLst>
          </p:cNvPr>
          <p:cNvSpPr/>
          <p:nvPr/>
        </p:nvSpPr>
        <p:spPr>
          <a:xfrm>
            <a:off x="13681685" y="9065621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2223" y="4092698"/>
            <a:ext cx="1737050" cy="1741404"/>
          </a:xfrm>
          <a:custGeom>
            <a:avLst/>
            <a:gdLst/>
            <a:ahLst/>
            <a:cxnLst/>
            <a:rect l="l" t="t" r="r" b="b"/>
            <a:pathLst>
              <a:path w="1737050" h="1741404">
                <a:moveTo>
                  <a:pt x="0" y="0"/>
                </a:moveTo>
                <a:lnTo>
                  <a:pt x="1737051" y="0"/>
                </a:lnTo>
                <a:lnTo>
                  <a:pt x="1737051" y="1741404"/>
                </a:lnTo>
                <a:lnTo>
                  <a:pt x="0" y="17414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4570988" y="3225879"/>
            <a:ext cx="6093096" cy="3375423"/>
            <a:chOff x="0" y="-153530"/>
            <a:chExt cx="1604766" cy="889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4766" cy="608177"/>
            </a:xfrm>
            <a:custGeom>
              <a:avLst/>
              <a:gdLst/>
              <a:ahLst/>
              <a:cxnLst/>
              <a:rect l="l" t="t" r="r" b="b"/>
              <a:pathLst>
                <a:path w="1604766" h="608177">
                  <a:moveTo>
                    <a:pt x="64801" y="0"/>
                  </a:moveTo>
                  <a:lnTo>
                    <a:pt x="1539965" y="0"/>
                  </a:lnTo>
                  <a:cubicBezTo>
                    <a:pt x="1557151" y="0"/>
                    <a:pt x="1573634" y="6827"/>
                    <a:pt x="1585786" y="18980"/>
                  </a:cubicBezTo>
                  <a:cubicBezTo>
                    <a:pt x="1597939" y="31132"/>
                    <a:pt x="1604766" y="47615"/>
                    <a:pt x="1604766" y="64801"/>
                  </a:cubicBezTo>
                  <a:lnTo>
                    <a:pt x="1604766" y="543376"/>
                  </a:lnTo>
                  <a:cubicBezTo>
                    <a:pt x="1604766" y="560563"/>
                    <a:pt x="1597939" y="577045"/>
                    <a:pt x="1585786" y="589197"/>
                  </a:cubicBezTo>
                  <a:cubicBezTo>
                    <a:pt x="1573634" y="601350"/>
                    <a:pt x="1557151" y="608177"/>
                    <a:pt x="1539965" y="608177"/>
                  </a:cubicBezTo>
                  <a:lnTo>
                    <a:pt x="64801" y="608177"/>
                  </a:lnTo>
                  <a:cubicBezTo>
                    <a:pt x="47615" y="608177"/>
                    <a:pt x="31132" y="601350"/>
                    <a:pt x="18980" y="589197"/>
                  </a:cubicBezTo>
                  <a:cubicBezTo>
                    <a:pt x="6827" y="577045"/>
                    <a:pt x="0" y="560563"/>
                    <a:pt x="0" y="543376"/>
                  </a:cubicBezTo>
                  <a:lnTo>
                    <a:pt x="0" y="64801"/>
                  </a:lnTo>
                  <a:cubicBezTo>
                    <a:pt x="0" y="47615"/>
                    <a:pt x="6827" y="31132"/>
                    <a:pt x="18980" y="18980"/>
                  </a:cubicBezTo>
                  <a:cubicBezTo>
                    <a:pt x="31132" y="6827"/>
                    <a:pt x="47615" y="0"/>
                    <a:pt x="64801" y="0"/>
                  </a:cubicBez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35" y="-153530"/>
              <a:ext cx="159603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520"/>
                </a:lnSpc>
              </a:pP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Nuestro nuevo y revelador informe explora cómo será ser una adolescente o una joven activista en 2023. Descubrimos que el 17 % ha temido por su seguridad mientras realizaba su trabajo. A pesar de esto,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casi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todas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dicen que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hacer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campañas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ha tenido un impacto positivo en sus vidas.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  <a:hlinkClick r:id="rId4" action="ppaction://hlinkfile"/>
                </a:rPr>
                <a:t>Leer más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#DíaDeLaNiña.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46065" y="3320121"/>
            <a:ext cx="6101841" cy="3339258"/>
            <a:chOff x="-2303" y="-128709"/>
            <a:chExt cx="1607069" cy="8794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04766" cy="608177"/>
            </a:xfrm>
            <a:custGeom>
              <a:avLst/>
              <a:gdLst/>
              <a:ahLst/>
              <a:cxnLst/>
              <a:rect l="l" t="t" r="r" b="b"/>
              <a:pathLst>
                <a:path w="1604766" h="608177">
                  <a:moveTo>
                    <a:pt x="64801" y="0"/>
                  </a:moveTo>
                  <a:lnTo>
                    <a:pt x="1539965" y="0"/>
                  </a:lnTo>
                  <a:cubicBezTo>
                    <a:pt x="1557151" y="0"/>
                    <a:pt x="1573634" y="6827"/>
                    <a:pt x="1585786" y="18980"/>
                  </a:cubicBezTo>
                  <a:cubicBezTo>
                    <a:pt x="1597939" y="31132"/>
                    <a:pt x="1604766" y="47615"/>
                    <a:pt x="1604766" y="64801"/>
                  </a:cubicBezTo>
                  <a:lnTo>
                    <a:pt x="1604766" y="543376"/>
                  </a:lnTo>
                  <a:cubicBezTo>
                    <a:pt x="1604766" y="560563"/>
                    <a:pt x="1597939" y="577045"/>
                    <a:pt x="1585786" y="589197"/>
                  </a:cubicBezTo>
                  <a:cubicBezTo>
                    <a:pt x="1573634" y="601350"/>
                    <a:pt x="1557151" y="608177"/>
                    <a:pt x="1539965" y="608177"/>
                  </a:cubicBezTo>
                  <a:lnTo>
                    <a:pt x="64801" y="608177"/>
                  </a:lnTo>
                  <a:cubicBezTo>
                    <a:pt x="47615" y="608177"/>
                    <a:pt x="31132" y="601350"/>
                    <a:pt x="18980" y="589197"/>
                  </a:cubicBezTo>
                  <a:cubicBezTo>
                    <a:pt x="6827" y="577045"/>
                    <a:pt x="0" y="560563"/>
                    <a:pt x="0" y="543376"/>
                  </a:cubicBezTo>
                  <a:lnTo>
                    <a:pt x="0" y="64801"/>
                  </a:lnTo>
                  <a:cubicBezTo>
                    <a:pt x="0" y="47615"/>
                    <a:pt x="6827" y="31132"/>
                    <a:pt x="18980" y="18980"/>
                  </a:cubicBezTo>
                  <a:cubicBezTo>
                    <a:pt x="31132" y="6827"/>
                    <a:pt x="47615" y="0"/>
                    <a:pt x="64801" y="0"/>
                  </a:cubicBez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2303" y="-128709"/>
              <a:ext cx="1604766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100"/>
                </a:lnSpc>
              </a:pP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Las niñas activistas de todo el 🌎 están hablando sobre temas que son importantes para ellas y están cambiando sus comunidades para mejor. Pero ser una niña activista no es fácil. Con 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mucha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 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frecuencia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 son 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ignoradas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 o, peor aún, 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acosadas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 ​​o 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excluidas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. Este #DíaDeLaNiña, apoyamos a las niñas y las 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jóvenes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 que exigen que quienes detentan el poder desempeñen su papel apoyando a las niñas activistas para crear un mundo mejor. Esto es lo que quieren ver. (</a:t>
              </a:r>
              <a:r>
                <a:rPr lang="en-US" sz="1500" dirty="0" err="1">
                  <a:solidFill>
                    <a:srgbClr val="F5D9C5"/>
                  </a:solidFill>
                  <a:latin typeface="Calibri"/>
                </a:rPr>
                <a:t>Inserta</a:t>
              </a:r>
              <a:r>
                <a:rPr lang="en-US" sz="1500" dirty="0">
                  <a:solidFill>
                    <a:srgbClr val="F5D9C5"/>
                  </a:solidFill>
                  <a:latin typeface="Calibri"/>
                </a:rPr>
                <a:t> los gráficos de recomendaciones de los 4 informes a modo de carrusel)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570988" y="6076157"/>
            <a:ext cx="6093096" cy="3375423"/>
            <a:chOff x="0" y="-133293"/>
            <a:chExt cx="1604766" cy="889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04766" cy="608177"/>
            </a:xfrm>
            <a:custGeom>
              <a:avLst/>
              <a:gdLst/>
              <a:ahLst/>
              <a:cxnLst/>
              <a:rect l="l" t="t" r="r" b="b"/>
              <a:pathLst>
                <a:path w="1604766" h="608177">
                  <a:moveTo>
                    <a:pt x="64801" y="0"/>
                  </a:moveTo>
                  <a:lnTo>
                    <a:pt x="1539965" y="0"/>
                  </a:lnTo>
                  <a:cubicBezTo>
                    <a:pt x="1557151" y="0"/>
                    <a:pt x="1573634" y="6827"/>
                    <a:pt x="1585786" y="18980"/>
                  </a:cubicBezTo>
                  <a:cubicBezTo>
                    <a:pt x="1597939" y="31132"/>
                    <a:pt x="1604766" y="47615"/>
                    <a:pt x="1604766" y="64801"/>
                  </a:cubicBezTo>
                  <a:lnTo>
                    <a:pt x="1604766" y="543376"/>
                  </a:lnTo>
                  <a:cubicBezTo>
                    <a:pt x="1604766" y="560563"/>
                    <a:pt x="1597939" y="577045"/>
                    <a:pt x="1585786" y="589197"/>
                  </a:cubicBezTo>
                  <a:cubicBezTo>
                    <a:pt x="1573634" y="601350"/>
                    <a:pt x="1557151" y="608177"/>
                    <a:pt x="1539965" y="608177"/>
                  </a:cubicBezTo>
                  <a:lnTo>
                    <a:pt x="64801" y="608177"/>
                  </a:lnTo>
                  <a:cubicBezTo>
                    <a:pt x="47615" y="608177"/>
                    <a:pt x="31132" y="601350"/>
                    <a:pt x="18980" y="589197"/>
                  </a:cubicBezTo>
                  <a:cubicBezTo>
                    <a:pt x="6827" y="577045"/>
                    <a:pt x="0" y="560563"/>
                    <a:pt x="0" y="543376"/>
                  </a:cubicBezTo>
                  <a:lnTo>
                    <a:pt x="0" y="64801"/>
                  </a:lnTo>
                  <a:cubicBezTo>
                    <a:pt x="0" y="47615"/>
                    <a:pt x="6827" y="31132"/>
                    <a:pt x="18980" y="18980"/>
                  </a:cubicBezTo>
                  <a:cubicBezTo>
                    <a:pt x="31132" y="6827"/>
                    <a:pt x="47615" y="0"/>
                    <a:pt x="64801" y="0"/>
                  </a:cubicBez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753" y="-133293"/>
              <a:ext cx="159603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520"/>
                </a:lnSpc>
              </a:pP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En este #IDG2023, apoyamos a niñas y jóvenes activistas mientras comparten historias sobre las barreras que enfrentan y lo que las motiva a seguir adelante. Aquí están sus recomendaciones sobre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cómo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podemos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apoyar el activismo liderado por 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niñas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#NiñasConIgualdad. (</a:t>
              </a:r>
              <a:r>
                <a:rPr lang="en-US" sz="1800" dirty="0" err="1">
                  <a:solidFill>
                    <a:srgbClr val="F5D9C5"/>
                  </a:solidFill>
                  <a:latin typeface="Calibri"/>
                </a:rPr>
                <a:t>Inserta</a:t>
              </a:r>
              <a:r>
                <a:rPr lang="en-US" sz="1800" dirty="0">
                  <a:solidFill>
                    <a:srgbClr val="F5D9C5"/>
                  </a:solidFill>
                  <a:latin typeface="Calibri"/>
                </a:rPr>
                <a:t> los gráficos de recomendaciones de los 4 informes como un carrusel).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084992" y="6074819"/>
            <a:ext cx="6093096" cy="3339258"/>
            <a:chOff x="0" y="-133293"/>
            <a:chExt cx="1604766" cy="8794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04766" cy="608177"/>
            </a:xfrm>
            <a:custGeom>
              <a:avLst/>
              <a:gdLst/>
              <a:ahLst/>
              <a:cxnLst/>
              <a:rect l="l" t="t" r="r" b="b"/>
              <a:pathLst>
                <a:path w="1604766" h="608177">
                  <a:moveTo>
                    <a:pt x="64801" y="0"/>
                  </a:moveTo>
                  <a:lnTo>
                    <a:pt x="1539965" y="0"/>
                  </a:lnTo>
                  <a:cubicBezTo>
                    <a:pt x="1557151" y="0"/>
                    <a:pt x="1573634" y="6827"/>
                    <a:pt x="1585786" y="18980"/>
                  </a:cubicBezTo>
                  <a:cubicBezTo>
                    <a:pt x="1597939" y="31132"/>
                    <a:pt x="1604766" y="47615"/>
                    <a:pt x="1604766" y="64801"/>
                  </a:cubicBezTo>
                  <a:lnTo>
                    <a:pt x="1604766" y="543376"/>
                  </a:lnTo>
                  <a:cubicBezTo>
                    <a:pt x="1604766" y="560563"/>
                    <a:pt x="1597939" y="577045"/>
                    <a:pt x="1585786" y="589197"/>
                  </a:cubicBezTo>
                  <a:cubicBezTo>
                    <a:pt x="1573634" y="601350"/>
                    <a:pt x="1557151" y="608177"/>
                    <a:pt x="1539965" y="608177"/>
                  </a:cubicBezTo>
                  <a:lnTo>
                    <a:pt x="64801" y="608177"/>
                  </a:lnTo>
                  <a:cubicBezTo>
                    <a:pt x="47615" y="608177"/>
                    <a:pt x="31132" y="601350"/>
                    <a:pt x="18980" y="589197"/>
                  </a:cubicBezTo>
                  <a:cubicBezTo>
                    <a:pt x="6827" y="577045"/>
                    <a:pt x="0" y="560563"/>
                    <a:pt x="0" y="543376"/>
                  </a:cubicBezTo>
                  <a:lnTo>
                    <a:pt x="0" y="64801"/>
                  </a:lnTo>
                  <a:cubicBezTo>
                    <a:pt x="0" y="47615"/>
                    <a:pt x="6827" y="31132"/>
                    <a:pt x="18980" y="18980"/>
                  </a:cubicBezTo>
                  <a:cubicBezTo>
                    <a:pt x="31132" y="6827"/>
                    <a:pt x="47615" y="0"/>
                    <a:pt x="64801" y="0"/>
                  </a:cubicBez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31853" y="-133293"/>
              <a:ext cx="1503655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380"/>
                </a:lnSpc>
              </a:pPr>
              <a:r>
                <a:rPr lang="en-US" sz="1700" dirty="0">
                  <a:solidFill>
                    <a:srgbClr val="F5D9C5"/>
                  </a:solidFill>
                  <a:latin typeface="Calibri"/>
                </a:rPr>
                <a:t>¡Noticias emocionantes!</a:t>
              </a:r>
              <a:r>
                <a:rPr lang="en-US" sz="1700" dirty="0">
                  <a:solidFill>
                    <a:srgbClr val="F5D9C5"/>
                  </a:solidFill>
                  <a:latin typeface="Calibri"/>
                  <a:hlinkClick r:id="rId4" action="ppaction://hlinkfile"/>
                </a:rPr>
                <a:t>Nuestro nuevo informe</a:t>
              </a:r>
              <a:r>
                <a:rPr lang="en-US" sz="1700" dirty="0">
                  <a:solidFill>
                    <a:srgbClr val="F5D9C5"/>
                  </a:solidFill>
                  <a:latin typeface="Calibri"/>
                </a:rPr>
                <a:t>explora cómo es ser una adolescente o una joven activista en 2023. </a:t>
              </a:r>
              <a:r>
                <a:rPr lang="en-US" sz="1700" dirty="0" err="1">
                  <a:solidFill>
                    <a:srgbClr val="F5D9C5"/>
                  </a:solidFill>
                  <a:latin typeface="Calibri"/>
                </a:rPr>
                <a:t>Reveló</a:t>
              </a:r>
              <a:r>
                <a:rPr lang="en-US" sz="1700" dirty="0">
                  <a:solidFill>
                    <a:srgbClr val="F5D9C5"/>
                  </a:solidFill>
                  <a:latin typeface="Calibri"/>
                </a:rPr>
                <a:t> que la #Igualdad de </a:t>
              </a:r>
              <a:r>
                <a:rPr lang="en-US" sz="1700" dirty="0" err="1">
                  <a:solidFill>
                    <a:srgbClr val="F5D9C5"/>
                  </a:solidFill>
                  <a:latin typeface="Calibri"/>
                </a:rPr>
                <a:t>género</a:t>
              </a:r>
              <a:r>
                <a:rPr lang="en-US" sz="1700" dirty="0">
                  <a:solidFill>
                    <a:srgbClr val="F5D9C5"/>
                  </a:solidFill>
                  <a:latin typeface="Calibri"/>
                </a:rPr>
                <a:t> es el tema más importante para ellas. Para obtener más información sobre sus recomendaciones y cómo podemos apoyarlos para crear un mundo mejor, consulta 👇.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0988" y="1032916"/>
            <a:ext cx="6093096" cy="2309173"/>
            <a:chOff x="0" y="0"/>
            <a:chExt cx="1604766" cy="6081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604766" cy="608177"/>
            </a:xfrm>
            <a:custGeom>
              <a:avLst/>
              <a:gdLst/>
              <a:ahLst/>
              <a:cxnLst/>
              <a:rect l="l" t="t" r="r" b="b"/>
              <a:pathLst>
                <a:path w="1604766" h="608177">
                  <a:moveTo>
                    <a:pt x="64801" y="0"/>
                  </a:moveTo>
                  <a:lnTo>
                    <a:pt x="1539965" y="0"/>
                  </a:lnTo>
                  <a:cubicBezTo>
                    <a:pt x="1557151" y="0"/>
                    <a:pt x="1573634" y="6827"/>
                    <a:pt x="1585786" y="18980"/>
                  </a:cubicBezTo>
                  <a:cubicBezTo>
                    <a:pt x="1597939" y="31132"/>
                    <a:pt x="1604766" y="47615"/>
                    <a:pt x="1604766" y="64801"/>
                  </a:cubicBezTo>
                  <a:lnTo>
                    <a:pt x="1604766" y="543376"/>
                  </a:lnTo>
                  <a:cubicBezTo>
                    <a:pt x="1604766" y="560563"/>
                    <a:pt x="1597939" y="577045"/>
                    <a:pt x="1585786" y="589197"/>
                  </a:cubicBezTo>
                  <a:cubicBezTo>
                    <a:pt x="1573634" y="601350"/>
                    <a:pt x="1557151" y="608177"/>
                    <a:pt x="1539965" y="608177"/>
                  </a:cubicBezTo>
                  <a:lnTo>
                    <a:pt x="64801" y="608177"/>
                  </a:lnTo>
                  <a:cubicBezTo>
                    <a:pt x="47615" y="608177"/>
                    <a:pt x="31132" y="601350"/>
                    <a:pt x="18980" y="589197"/>
                  </a:cubicBezTo>
                  <a:cubicBezTo>
                    <a:pt x="6827" y="577045"/>
                    <a:pt x="0" y="560563"/>
                    <a:pt x="0" y="543376"/>
                  </a:cubicBezTo>
                  <a:lnTo>
                    <a:pt x="0" y="64801"/>
                  </a:lnTo>
                  <a:cubicBezTo>
                    <a:pt x="0" y="47615"/>
                    <a:pt x="6827" y="31132"/>
                    <a:pt x="18980" y="18980"/>
                  </a:cubicBezTo>
                  <a:cubicBezTo>
                    <a:pt x="31132" y="6827"/>
                    <a:pt x="47615" y="0"/>
                    <a:pt x="64801" y="0"/>
                  </a:cubicBez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322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030012" y="578973"/>
            <a:ext cx="6093096" cy="3375423"/>
            <a:chOff x="-6531" y="-119557"/>
            <a:chExt cx="1604766" cy="889000"/>
          </a:xfrm>
        </p:grpSpPr>
        <p:sp>
          <p:nvSpPr>
            <p:cNvPr id="19" name="Freeform 19"/>
            <p:cNvSpPr/>
            <p:nvPr/>
          </p:nvSpPr>
          <p:spPr>
            <a:xfrm>
              <a:off x="-6531" y="0"/>
              <a:ext cx="1604766" cy="608177"/>
            </a:xfrm>
            <a:custGeom>
              <a:avLst/>
              <a:gdLst/>
              <a:ahLst/>
              <a:cxnLst/>
              <a:rect l="l" t="t" r="r" b="b"/>
              <a:pathLst>
                <a:path w="1604766" h="608177">
                  <a:moveTo>
                    <a:pt x="64801" y="0"/>
                  </a:moveTo>
                  <a:lnTo>
                    <a:pt x="1539965" y="0"/>
                  </a:lnTo>
                  <a:cubicBezTo>
                    <a:pt x="1557151" y="0"/>
                    <a:pt x="1573634" y="6827"/>
                    <a:pt x="1585786" y="18980"/>
                  </a:cubicBezTo>
                  <a:cubicBezTo>
                    <a:pt x="1597939" y="31132"/>
                    <a:pt x="1604766" y="47615"/>
                    <a:pt x="1604766" y="64801"/>
                  </a:cubicBezTo>
                  <a:lnTo>
                    <a:pt x="1604766" y="543376"/>
                  </a:lnTo>
                  <a:cubicBezTo>
                    <a:pt x="1604766" y="560563"/>
                    <a:pt x="1597939" y="577045"/>
                    <a:pt x="1585786" y="589197"/>
                  </a:cubicBezTo>
                  <a:cubicBezTo>
                    <a:pt x="1573634" y="601350"/>
                    <a:pt x="1557151" y="608177"/>
                    <a:pt x="1539965" y="608177"/>
                  </a:cubicBezTo>
                  <a:lnTo>
                    <a:pt x="64801" y="608177"/>
                  </a:lnTo>
                  <a:cubicBezTo>
                    <a:pt x="47615" y="608177"/>
                    <a:pt x="31132" y="601350"/>
                    <a:pt x="18980" y="589197"/>
                  </a:cubicBezTo>
                  <a:cubicBezTo>
                    <a:pt x="6827" y="577045"/>
                    <a:pt x="0" y="560563"/>
                    <a:pt x="0" y="543376"/>
                  </a:cubicBezTo>
                  <a:lnTo>
                    <a:pt x="0" y="64801"/>
                  </a:lnTo>
                  <a:cubicBezTo>
                    <a:pt x="0" y="47615"/>
                    <a:pt x="6827" y="31132"/>
                    <a:pt x="18980" y="18980"/>
                  </a:cubicBezTo>
                  <a:cubicBezTo>
                    <a:pt x="31132" y="6827"/>
                    <a:pt x="47615" y="0"/>
                    <a:pt x="64801" y="0"/>
                  </a:cubicBezTo>
                  <a:close/>
                </a:path>
              </a:pathLst>
            </a:custGeom>
            <a:solidFill>
              <a:srgbClr val="F55D98"/>
            </a:solid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6117" y="-119557"/>
              <a:ext cx="1509391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0">
                <a:lnSpc>
                  <a:spcPts val="2519"/>
                </a:lnSpc>
              </a:pPr>
              <a:r>
                <a:rPr lang="en-US" sz="1799" dirty="0">
                  <a:solidFill>
                    <a:srgbClr val="F5D9C5"/>
                  </a:solidFill>
                  <a:latin typeface="Calibri"/>
                </a:rPr>
                <a:t>¡Noticias emocionantes! Nuestro nuevo informe explora cómo es ser una joven activista en 2023. Más de mil han compartido sus experiencias, si se sienten seguras y </a:t>
              </a:r>
              <a:r>
                <a:rPr lang="en-US" sz="1799" dirty="0" err="1">
                  <a:solidFill>
                    <a:srgbClr val="F5D9C5"/>
                  </a:solidFill>
                  <a:latin typeface="Calibri"/>
                </a:rPr>
                <a:t>cuáles</a:t>
              </a:r>
              <a:r>
                <a:rPr lang="en-US" sz="1799" dirty="0">
                  <a:solidFill>
                    <a:srgbClr val="F5D9C5"/>
                  </a:solidFill>
                  <a:latin typeface="Calibri"/>
                </a:rPr>
                <a:t> son sus motivaciones.</a:t>
              </a:r>
              <a:r>
                <a:rPr lang="en-US" sz="1799" dirty="0">
                  <a:solidFill>
                    <a:srgbClr val="F5D9C5"/>
                  </a:solidFill>
                  <a:latin typeface="Calibri"/>
                  <a:hlinkClick r:id="rId4" action="ppaction://hlinkfile"/>
                </a:rPr>
                <a:t>Leer más</a:t>
              </a:r>
              <a:r>
                <a:rPr lang="en-US" sz="1799" dirty="0">
                  <a:solidFill>
                    <a:srgbClr val="F5D9C5"/>
                  </a:solidFill>
                  <a:latin typeface="Calibri"/>
                </a:rPr>
                <a:t>#DíaDeLaNiña.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3940695" y="7943319"/>
            <a:ext cx="471209" cy="471209"/>
          </a:xfrm>
          <a:custGeom>
            <a:avLst/>
            <a:gdLst/>
            <a:ahLst/>
            <a:cxnLst/>
            <a:rect l="l" t="t" r="r" b="b"/>
            <a:pathLst>
              <a:path w="471209" h="471209">
                <a:moveTo>
                  <a:pt x="0" y="0"/>
                </a:moveTo>
                <a:lnTo>
                  <a:pt x="471209" y="0"/>
                </a:lnTo>
                <a:lnTo>
                  <a:pt x="471209" y="471209"/>
                </a:lnTo>
                <a:lnTo>
                  <a:pt x="0" y="4712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3918225" y="7115456"/>
            <a:ext cx="516148" cy="516148"/>
          </a:xfrm>
          <a:custGeom>
            <a:avLst/>
            <a:gdLst/>
            <a:ahLst/>
            <a:cxnLst/>
            <a:rect l="l" t="t" r="r" b="b"/>
            <a:pathLst>
              <a:path w="516148" h="516148">
                <a:moveTo>
                  <a:pt x="0" y="0"/>
                </a:moveTo>
                <a:lnTo>
                  <a:pt x="516148" y="0"/>
                </a:lnTo>
                <a:lnTo>
                  <a:pt x="516148" y="516148"/>
                </a:lnTo>
                <a:lnTo>
                  <a:pt x="0" y="5161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3949852" y="4736952"/>
            <a:ext cx="452895" cy="452895"/>
          </a:xfrm>
          <a:custGeom>
            <a:avLst/>
            <a:gdLst/>
            <a:ahLst/>
            <a:cxnLst/>
            <a:rect l="l" t="t" r="r" b="b"/>
            <a:pathLst>
              <a:path w="452895" h="452895">
                <a:moveTo>
                  <a:pt x="0" y="0"/>
                </a:moveTo>
                <a:lnTo>
                  <a:pt x="452895" y="0"/>
                </a:lnTo>
                <a:lnTo>
                  <a:pt x="452895" y="452895"/>
                </a:lnTo>
                <a:lnTo>
                  <a:pt x="0" y="4528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3886599" y="1897801"/>
            <a:ext cx="579401" cy="579401"/>
          </a:xfrm>
          <a:custGeom>
            <a:avLst/>
            <a:gdLst/>
            <a:ahLst/>
            <a:cxnLst/>
            <a:rect l="l" t="t" r="r" b="b"/>
            <a:pathLst>
              <a:path w="579401" h="579401">
                <a:moveTo>
                  <a:pt x="0" y="0"/>
                </a:moveTo>
                <a:lnTo>
                  <a:pt x="579401" y="0"/>
                </a:lnTo>
                <a:lnTo>
                  <a:pt x="579401" y="579401"/>
                </a:lnTo>
                <a:lnTo>
                  <a:pt x="0" y="5794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2011805" y="4119018"/>
            <a:ext cx="717886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12880"/>
              </a:lnSpc>
            </a:pPr>
            <a:r>
              <a:rPr lang="en-US" sz="9200" dirty="0">
                <a:solidFill>
                  <a:srgbClr val="F5D9C5"/>
                </a:solidFill>
                <a:latin typeface="Veneer"/>
              </a:rPr>
              <a:t>2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744298" y="1628306"/>
            <a:ext cx="5815850" cy="128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2520"/>
              </a:lnSpc>
            </a:pPr>
            <a:r>
              <a:rPr lang="en-US" sz="1800" dirty="0">
                <a:solidFill>
                  <a:srgbClr val="F5D9C5"/>
                </a:solidFill>
                <a:latin typeface="Calibri"/>
                <a:hlinkClick r:id="rId4" action="ppaction://hlinkfile"/>
              </a:rPr>
              <a:t>Nuestro informe sobre el </a:t>
            </a:r>
            <a:r>
              <a:rPr lang="en-US" sz="1800" dirty="0" err="1">
                <a:solidFill>
                  <a:srgbClr val="F5D9C5"/>
                </a:solidFill>
                <a:latin typeface="Calibri"/>
                <a:hlinkClick r:id="rId4" action="ppaction://hlinkfile"/>
              </a:rPr>
              <a:t>estado</a:t>
            </a:r>
            <a:r>
              <a:rPr lang="en-US" sz="1800" dirty="0">
                <a:solidFill>
                  <a:srgbClr val="F5D9C5"/>
                </a:solidFill>
                <a:latin typeface="Calibri"/>
                <a:hlinkClick r:id="rId4" action="ppaction://hlinkfile"/>
              </a:rPr>
              <a:t> </a:t>
            </a:r>
            <a:r>
              <a:rPr lang="en-US" sz="1800" dirty="0" err="1">
                <a:solidFill>
                  <a:srgbClr val="F5D9C5"/>
                </a:solidFill>
                <a:latin typeface="Calibri"/>
                <a:hlinkClick r:id="rId4" action="ppaction://hlinkfile"/>
              </a:rPr>
              <a:t>mundial</a:t>
            </a:r>
            <a:r>
              <a:rPr lang="en-US" sz="1800" dirty="0">
                <a:solidFill>
                  <a:srgbClr val="F5D9C5"/>
                </a:solidFill>
                <a:latin typeface="Calibri"/>
                <a:hlinkClick r:id="rId4" action="ppaction://hlinkfile"/>
              </a:rPr>
              <a:t> de las </a:t>
            </a:r>
            <a:r>
              <a:rPr lang="en-US" sz="1800" dirty="0" err="1">
                <a:solidFill>
                  <a:srgbClr val="F5D9C5"/>
                </a:solidFill>
                <a:latin typeface="Calibri"/>
                <a:hlinkClick r:id="rId4" action="ppaction://hlinkfile"/>
              </a:rPr>
              <a:t>niñas</a:t>
            </a:r>
            <a:r>
              <a:rPr lang="en-US" sz="1800" dirty="0">
                <a:solidFill>
                  <a:srgbClr val="F5D9C5"/>
                </a:solidFill>
                <a:latin typeface="Calibri"/>
                <a:hlinkClick r:id="rId4" action="ppaction://hlinkfile"/>
              </a:rPr>
              <a:t> </a:t>
            </a:r>
            <a:r>
              <a:rPr lang="en-US" sz="1800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00" dirty="0" err="1">
                <a:solidFill>
                  <a:srgbClr val="F5D9C5"/>
                </a:solidFill>
                <a:latin typeface="Calibri"/>
              </a:rPr>
              <a:t>ya</a:t>
            </a:r>
            <a:r>
              <a:rPr lang="en-US" sz="1800" dirty="0">
                <a:solidFill>
                  <a:srgbClr val="F5D9C5"/>
                </a:solidFill>
                <a:latin typeface="Calibri"/>
              </a:rPr>
              <a:t> está disponible. Analiza la barrera que enfrentan las niñas y jóvenes activistas y la motivación e inspiración que las impulsa hacia </a:t>
            </a:r>
            <a:r>
              <a:rPr lang="en-US" sz="1800" dirty="0" err="1">
                <a:solidFill>
                  <a:srgbClr val="F5D9C5"/>
                </a:solidFill>
                <a:latin typeface="Calibri"/>
              </a:rPr>
              <a:t>adelante</a:t>
            </a:r>
            <a:r>
              <a:rPr lang="en-US" sz="1800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00" dirty="0">
                <a:solidFill>
                  <a:srgbClr val="F5D9C5"/>
                </a:solidFill>
                <a:latin typeface="Calibri"/>
              </a:rPr>
              <a:t>#DíaDeLaNiña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-1458759" y="9224406"/>
            <a:ext cx="24977542" cy="434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3640"/>
              </a:lnSpc>
            </a:pPr>
            <a:r>
              <a:rPr lang="en-US" sz="2600" dirty="0">
                <a:solidFill>
                  <a:srgbClr val="F5D9C5"/>
                </a:solidFill>
                <a:latin typeface="Calibri"/>
              </a:rPr>
              <a:t>#IDG2023 #DíaDeLaNiña #DíaInternacionalDeLaNiña #NiñasConIgualdad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07333" y="255063"/>
            <a:ext cx="15355318" cy="809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3780"/>
              </a:lnSpc>
            </a:pPr>
            <a:r>
              <a:rPr lang="en-US" sz="2000" dirty="0">
                <a:solidFill>
                  <a:srgbClr val="F5D9C5"/>
                </a:solidFill>
                <a:latin typeface="Veneer"/>
              </a:rPr>
              <a:t>¿Quieres promover el Estado Mundial de las Niñas a través de las redes sociales? Aquí hay algunos mensajes para cada plataforma.</a:t>
            </a:r>
          </a:p>
          <a:p>
            <a:pPr algn="ctr" rtl="0">
              <a:lnSpc>
                <a:spcPts val="2660"/>
              </a:lnSpc>
            </a:pPr>
            <a:r>
              <a:rPr lang="en-US" sz="1900" dirty="0">
                <a:solidFill>
                  <a:srgbClr val="F5D9C5"/>
                </a:solidFill>
                <a:latin typeface="Canva Sans Bold"/>
              </a:rPr>
              <a:t> </a:t>
            </a:r>
          </a:p>
        </p:txBody>
      </p:sp>
      <p:sp>
        <p:nvSpPr>
          <p:cNvPr id="29" name="Freeform 29"/>
          <p:cNvSpPr/>
          <p:nvPr/>
        </p:nvSpPr>
        <p:spPr>
          <a:xfrm>
            <a:off x="118649" y="8891427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8" y="0"/>
                </a:lnTo>
                <a:lnTo>
                  <a:pt x="4625648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8651" y="4272798"/>
            <a:ext cx="1737050" cy="1741404"/>
            <a:chOff x="0" y="0"/>
            <a:chExt cx="2316067" cy="23218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16067" cy="2321872"/>
            </a:xfrm>
            <a:custGeom>
              <a:avLst/>
              <a:gdLst/>
              <a:ahLst/>
              <a:cxnLst/>
              <a:rect l="l" t="t" r="r" b="b"/>
              <a:pathLst>
                <a:path w="2316067" h="2321872">
                  <a:moveTo>
                    <a:pt x="0" y="0"/>
                  </a:moveTo>
                  <a:lnTo>
                    <a:pt x="2316067" y="0"/>
                  </a:lnTo>
                  <a:lnTo>
                    <a:pt x="2316067" y="2321872"/>
                  </a:lnTo>
                  <a:lnTo>
                    <a:pt x="0" y="23218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rtl="0"/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43721" y="-121552"/>
              <a:ext cx="428625" cy="22125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rtl="0">
                <a:lnSpc>
                  <a:spcPts val="12880"/>
                </a:lnSpc>
              </a:pPr>
              <a:r>
                <a:rPr lang="en-US" sz="9200" dirty="0">
                  <a:solidFill>
                    <a:srgbClr val="F5D9C5"/>
                  </a:solidFill>
                  <a:latin typeface="Veneer"/>
                </a:rPr>
                <a:t>3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3594262" y="8860393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268685" y="2542945"/>
            <a:ext cx="6222571" cy="6222545"/>
            <a:chOff x="-496991" y="96848"/>
            <a:chExt cx="6350000" cy="6349974"/>
          </a:xfrm>
        </p:grpSpPr>
        <p:sp>
          <p:nvSpPr>
            <p:cNvPr id="7" name="Freeform 7"/>
            <p:cNvSpPr/>
            <p:nvPr/>
          </p:nvSpPr>
          <p:spPr>
            <a:xfrm>
              <a:off x="-496991" y="96848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8441" r="-41595"/>
              </a:stretch>
            </a:blipFill>
          </p:spPr>
          <p:txBody>
            <a:bodyPr/>
            <a:lstStyle/>
            <a:p>
              <a:pPr algn="l" rtl="0"/>
              <a:endParaRPr lang="en-GB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371600" y="981961"/>
            <a:ext cx="1472719" cy="1548194"/>
          </a:xfrm>
          <a:custGeom>
            <a:avLst/>
            <a:gdLst/>
            <a:ahLst/>
            <a:cxnLst/>
            <a:rect l="l" t="t" r="r" b="b"/>
            <a:pathLst>
              <a:path w="1472719" h="1548194">
                <a:moveTo>
                  <a:pt x="0" y="0"/>
                </a:moveTo>
                <a:lnTo>
                  <a:pt x="1472719" y="0"/>
                </a:lnTo>
                <a:lnTo>
                  <a:pt x="1472719" y="1548194"/>
                </a:lnTo>
                <a:lnTo>
                  <a:pt x="0" y="1548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2922426" y="981961"/>
            <a:ext cx="14918465" cy="827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7211"/>
              </a:lnSpc>
            </a:pPr>
            <a:r>
              <a:rPr lang="en-US" sz="4000" dirty="0">
                <a:solidFill>
                  <a:srgbClr val="F5D9C5"/>
                </a:solidFill>
                <a:latin typeface="Veneer"/>
              </a:rPr>
              <a:t>¡Da rienda suelta a tu creatividad! </a:t>
            </a:r>
            <a:r>
              <a:rPr lang="en-US" sz="4000" dirty="0" err="1">
                <a:solidFill>
                  <a:srgbClr val="F5D9C5"/>
                </a:solidFill>
                <a:latin typeface="Veneer"/>
              </a:rPr>
              <a:t>Comparte</a:t>
            </a:r>
            <a:r>
              <a:rPr lang="en-US" sz="4000" dirty="0">
                <a:solidFill>
                  <a:srgbClr val="F5D9C5"/>
                </a:solidFill>
                <a:latin typeface="Veneer"/>
              </a:rPr>
              <a:t> </a:t>
            </a:r>
            <a:r>
              <a:rPr lang="en-US" sz="4000" dirty="0" err="1">
                <a:solidFill>
                  <a:srgbClr val="F5D9C5"/>
                </a:solidFill>
                <a:latin typeface="Veneer"/>
              </a:rPr>
              <a:t>en</a:t>
            </a:r>
            <a:r>
              <a:rPr lang="en-US" sz="4000" dirty="0">
                <a:solidFill>
                  <a:srgbClr val="F5D9C5"/>
                </a:solidFill>
                <a:latin typeface="Veneer"/>
              </a:rPr>
              <a:t> </a:t>
            </a:r>
            <a:r>
              <a:rPr lang="en-US" sz="4000" dirty="0" err="1">
                <a:solidFill>
                  <a:srgbClr val="F5D9C5"/>
                </a:solidFill>
                <a:latin typeface="Veneer"/>
              </a:rPr>
              <a:t>tus</a:t>
            </a:r>
            <a:r>
              <a:rPr lang="en-US" sz="4000" dirty="0">
                <a:solidFill>
                  <a:srgbClr val="F5D9C5"/>
                </a:solidFill>
                <a:latin typeface="Veneer"/>
              </a:rPr>
              <a:t> </a:t>
            </a:r>
            <a:r>
              <a:rPr lang="en-US" sz="4000" dirty="0" err="1">
                <a:solidFill>
                  <a:srgbClr val="F5D9C5"/>
                </a:solidFill>
                <a:latin typeface="Veneer"/>
              </a:rPr>
              <a:t>sobre</a:t>
            </a:r>
            <a:r>
              <a:rPr lang="en-US" sz="4000" dirty="0">
                <a:solidFill>
                  <a:srgbClr val="F5D9C5"/>
                </a:solidFill>
                <a:latin typeface="Veneer"/>
              </a:rPr>
              <a:t> el DIN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23090" y="1990079"/>
            <a:ext cx="13717136" cy="372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3080"/>
              </a:lnSpc>
            </a:pPr>
            <a:r>
              <a:rPr lang="en-US" sz="2200" dirty="0" err="1">
                <a:solidFill>
                  <a:srgbClr val="C8D7DB"/>
                </a:solidFill>
                <a:latin typeface="Calibri"/>
              </a:rPr>
              <a:t>Aquí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hay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algunas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ideas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iniciales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propuestas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por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nuestro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Grupo Global de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Jóvenes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Influencers para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ayudarles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 a </a:t>
            </a:r>
            <a:r>
              <a:rPr lang="en-US" sz="2200" dirty="0" err="1">
                <a:solidFill>
                  <a:srgbClr val="C8D7DB"/>
                </a:solidFill>
                <a:latin typeface="Calibri"/>
              </a:rPr>
              <a:t>comenzar</a:t>
            </a:r>
            <a:r>
              <a:rPr lang="en-US" sz="2200" dirty="0">
                <a:solidFill>
                  <a:srgbClr val="C8D7DB"/>
                </a:solidFill>
                <a:latin typeface="Calibri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71415" y="3410854"/>
            <a:ext cx="10742307" cy="6194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0">
              <a:lnSpc>
                <a:spcPts val="2259"/>
              </a:lnSpc>
            </a:pP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1.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Organiza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un desafío artístico: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pide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a las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juventudes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de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tu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red que creen arte basado en el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tema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responsabilidad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y recursos del activismo de las niñas.</a:t>
            </a: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2.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Organiza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un seminario web para jóvenes,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explica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el tema a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tus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pares y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comparte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las conclusiones del informe.</a:t>
            </a: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3.Organiza un podcast,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comparte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y debate estadísticas del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informe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sobre el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estado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mundial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.</a:t>
            </a: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4.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Organiza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un evento social/de networking con organizaciones que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trabajen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en el activismo de las niñas.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Comparte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el informe durante el evento y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pídeles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que propongan un compromiso sobre cómo apoyar la rendición de cuentas y los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recursos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para el activismo de las niñas.</a:t>
            </a: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5. Comparte este kit de herramientas con tus amigos y redes.</a:t>
            </a: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¿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Te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inspiraste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?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Comunícate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con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tu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oficina local de Plan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Internacional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para informarles sobre la acción que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estás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organizando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o </a:t>
            </a:r>
            <a:r>
              <a:rPr lang="en-US" sz="2172" b="1" spc="-13" dirty="0" err="1">
                <a:solidFill>
                  <a:srgbClr val="F5D9C5"/>
                </a:solidFill>
                <a:latin typeface="Calibri"/>
              </a:rPr>
              <a:t>envíanos</a:t>
            </a:r>
            <a:r>
              <a:rPr lang="en-US" sz="2172" b="1" spc="-13" dirty="0">
                <a:solidFill>
                  <a:srgbClr val="F5D9C5"/>
                </a:solidFill>
                <a:latin typeface="Calibri"/>
              </a:rPr>
              <a:t> un correo electrónico directamente a girlsgetequal@plan-international.org</a:t>
            </a: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259"/>
              </a:lnSpc>
            </a:pPr>
            <a:endParaRPr lang="en-US" sz="2172" b="1" spc="-13" dirty="0">
              <a:solidFill>
                <a:srgbClr val="F5D9C5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669436" y="7122394"/>
            <a:ext cx="1472719" cy="1548194"/>
          </a:xfrm>
          <a:custGeom>
            <a:avLst/>
            <a:gdLst/>
            <a:ahLst/>
            <a:cxnLst/>
            <a:rect l="l" t="t" r="r" b="b"/>
            <a:pathLst>
              <a:path w="1472719" h="1548194">
                <a:moveTo>
                  <a:pt x="0" y="0"/>
                </a:moveTo>
                <a:lnTo>
                  <a:pt x="1472719" y="0"/>
                </a:lnTo>
                <a:lnTo>
                  <a:pt x="1472719" y="1548193"/>
                </a:lnTo>
                <a:lnTo>
                  <a:pt x="0" y="1548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1787" y="2428920"/>
            <a:ext cx="8369777" cy="655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2660"/>
              </a:lnSpc>
            </a:pPr>
            <a:r>
              <a:rPr lang="en-US" sz="1900" b="1" dirty="0">
                <a:solidFill>
                  <a:srgbClr val="F5D9C5"/>
                </a:solidFill>
                <a:ea typeface="Calibri"/>
              </a:rPr>
              <a:t>❑ ¿A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quién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pretendes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llegar esta actividad y a quién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más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podríamos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</a:t>
            </a:r>
            <a:r>
              <a:rPr lang="en-US" sz="1900" b="1" dirty="0" err="1">
                <a:solidFill>
                  <a:srgbClr val="F5D9C5"/>
                </a:solidFill>
                <a:latin typeface="Calibri"/>
              </a:rPr>
              <a:t>incluir</a:t>
            </a:r>
            <a:r>
              <a:rPr lang="en-US" sz="1900" b="1" dirty="0">
                <a:solidFill>
                  <a:srgbClr val="F5D9C5"/>
                </a:solidFill>
                <a:latin typeface="Calibri"/>
              </a:rPr>
              <a:t>?</a:t>
            </a:r>
          </a:p>
          <a:p>
            <a:pPr algn="l" rtl="0">
              <a:lnSpc>
                <a:spcPts val="2660"/>
              </a:lnSpc>
            </a:pPr>
            <a:endParaRPr lang="en-US" sz="1900" b="1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660"/>
              </a:lnSpc>
            </a:pPr>
            <a:r>
              <a:rPr lang="en-US" sz="1900" b="1" dirty="0">
                <a:solidFill>
                  <a:srgbClr val="F5D9C5"/>
                </a:solidFill>
                <a:ea typeface="Calibri"/>
              </a:rPr>
              <a:t>❑ ¿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Qué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podría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impedir que alguien se involucre en esto? ¿Cómo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podríamos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incluir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a 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esas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personas?</a:t>
            </a:r>
          </a:p>
          <a:p>
            <a:pPr algn="l" rtl="0">
              <a:lnSpc>
                <a:spcPts val="2660"/>
              </a:lnSpc>
            </a:pPr>
            <a:endParaRPr lang="en-US" sz="1900" b="1" dirty="0">
              <a:solidFill>
                <a:srgbClr val="F5D9C5"/>
              </a:solidFill>
              <a:ea typeface="Calibri"/>
            </a:endParaRPr>
          </a:p>
          <a:p>
            <a:pPr algn="l" rtl="0">
              <a:lnSpc>
                <a:spcPts val="2660"/>
              </a:lnSpc>
            </a:pPr>
            <a:r>
              <a:rPr lang="en-US" sz="1900" b="1" dirty="0">
                <a:solidFill>
                  <a:srgbClr val="F5D9C5"/>
                </a:solidFill>
                <a:ea typeface="Calibri"/>
              </a:rPr>
              <a:t>❑ ¿</a:t>
            </a:r>
            <a:r>
              <a:rPr lang="en-US" sz="1900" b="1" dirty="0" err="1">
                <a:solidFill>
                  <a:srgbClr val="F5D9C5"/>
                </a:solidFill>
                <a:ea typeface="Calibri"/>
              </a:rPr>
              <a:t>Tomaste</a:t>
            </a:r>
            <a:r>
              <a:rPr lang="en-US" sz="1900" b="1" dirty="0">
                <a:solidFill>
                  <a:srgbClr val="F5D9C5"/>
                </a:solidFill>
                <a:ea typeface="Calibri"/>
              </a:rPr>
              <a:t> alguna medida para identificar a personas de grupos no dominantes, como personas con discapacidades, jóvenes LGBTIQA+, jóvenes de minorías étnicas/raciales e incluir sus necesidades en su evaluación de riesgos?</a:t>
            </a:r>
          </a:p>
          <a:p>
            <a:pPr algn="l" rtl="0">
              <a:lnSpc>
                <a:spcPts val="2660"/>
              </a:lnSpc>
            </a:pPr>
            <a:endParaRPr lang="en-US" sz="1900" b="1" dirty="0">
              <a:solidFill>
                <a:srgbClr val="F5D9C5"/>
              </a:solidFill>
              <a:ea typeface="Calibri"/>
            </a:endParaRPr>
          </a:p>
          <a:p>
            <a:pPr algn="l" rtl="0">
              <a:lnSpc>
                <a:spcPts val="2660"/>
              </a:lnSpc>
            </a:pPr>
            <a:r>
              <a:rPr lang="en-US" sz="1900" b="1" dirty="0">
                <a:solidFill>
                  <a:srgbClr val="F5D9C5"/>
                </a:solidFill>
                <a:ea typeface="Calibri"/>
              </a:rPr>
              <a:t>❑ ¿Cómo se conecta esta actividad con las vidas de las comunidades que queremos incluir? ¿Qué podríamos hacer para que sea más relevante para un grupo más amplio de personas?</a:t>
            </a:r>
          </a:p>
          <a:p>
            <a:pPr algn="l" rtl="0">
              <a:lnSpc>
                <a:spcPts val="2660"/>
              </a:lnSpc>
            </a:pPr>
            <a:endParaRPr lang="en-US" sz="1900" b="1" dirty="0">
              <a:solidFill>
                <a:srgbClr val="F5D9C5"/>
              </a:solidFill>
              <a:ea typeface="Calibri"/>
            </a:endParaRPr>
          </a:p>
          <a:p>
            <a:pPr algn="l" rtl="0">
              <a:lnSpc>
                <a:spcPts val="2660"/>
              </a:lnSpc>
            </a:pPr>
            <a:r>
              <a:rPr lang="en-US" sz="1900" b="1" dirty="0">
                <a:solidFill>
                  <a:srgbClr val="F5D9C5"/>
                </a:solidFill>
                <a:ea typeface="Calibri"/>
              </a:rPr>
              <a:t>❑ ¿Nuestros canales de comunicación llegan a las comunidades que queremos involucrar? ¿Qué otros canales podríamos utilizar para atraer a un grupo más amplio?</a:t>
            </a:r>
          </a:p>
          <a:p>
            <a:pPr algn="l" rtl="0">
              <a:lnSpc>
                <a:spcPts val="2660"/>
              </a:lnSpc>
            </a:pPr>
            <a:endParaRPr lang="en-US" sz="1900" b="1" dirty="0">
              <a:solidFill>
                <a:srgbClr val="F5D9C5"/>
              </a:solidFill>
              <a:ea typeface="Calibri"/>
            </a:endParaRPr>
          </a:p>
          <a:p>
            <a:pPr algn="l" rtl="0">
              <a:lnSpc>
                <a:spcPts val="2660"/>
              </a:lnSpc>
            </a:pPr>
            <a:r>
              <a:rPr lang="en-US" sz="1900" b="1" dirty="0">
                <a:solidFill>
                  <a:srgbClr val="F5D9C5"/>
                </a:solidFill>
                <a:ea typeface="Calibri"/>
              </a:rPr>
              <a:t>❑ ¿El espacio y el lenguaje son accesibles y acogedores?</a:t>
            </a:r>
          </a:p>
          <a:p>
            <a:pPr algn="l" rtl="0">
              <a:lnSpc>
                <a:spcPts val="2660"/>
              </a:lnSpc>
            </a:pPr>
            <a:endParaRPr lang="en-US" sz="1900" b="1" dirty="0">
              <a:solidFill>
                <a:srgbClr val="F5D9C5"/>
              </a:solidFill>
              <a:ea typeface="Calibri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43466" y="2279101"/>
            <a:ext cx="7750406" cy="6556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rtl="0">
              <a:lnSpc>
                <a:spcPts val="2659"/>
              </a:lnSpc>
            </a:pPr>
            <a:r>
              <a:rPr lang="en-US" sz="1899" b="1" dirty="0">
                <a:solidFill>
                  <a:srgbClr val="F5D9C5"/>
                </a:solidFill>
                <a:ea typeface="Calibri"/>
              </a:rPr>
              <a:t>❑ Consulta siempre con </a:t>
            </a:r>
            <a:r>
              <a:rPr lang="en-US" sz="1899" b="1" dirty="0" err="1">
                <a:solidFill>
                  <a:srgbClr val="F5D9C5"/>
                </a:solidFill>
                <a:ea typeface="Calibri"/>
              </a:rPr>
              <a:t>tu</a:t>
            </a:r>
            <a:r>
              <a:rPr lang="en-US" sz="1899" b="1" dirty="0">
                <a:solidFill>
                  <a:srgbClr val="F5D9C5"/>
                </a:solidFill>
                <a:ea typeface="Calibri"/>
              </a:rPr>
              <a:t> oficina local de Plan </a:t>
            </a:r>
            <a:r>
              <a:rPr lang="en-US" sz="1899" b="1" dirty="0" err="1">
                <a:solidFill>
                  <a:srgbClr val="F5D9C5"/>
                </a:solidFill>
                <a:ea typeface="Calibri"/>
              </a:rPr>
              <a:t>Internacional</a:t>
            </a:r>
            <a:r>
              <a:rPr lang="en-US" sz="1899" b="1" dirty="0">
                <a:solidFill>
                  <a:srgbClr val="F5D9C5"/>
                </a:solidFill>
                <a:ea typeface="Calibri"/>
              </a:rPr>
              <a:t> antes de organizar una acción externa.</a:t>
            </a:r>
          </a:p>
          <a:p>
            <a:pPr algn="l" rtl="0">
              <a:lnSpc>
                <a:spcPts val="2659"/>
              </a:lnSpc>
            </a:pPr>
            <a:endParaRPr lang="en-US" sz="1899" b="1" dirty="0">
              <a:solidFill>
                <a:srgbClr val="F5D9C5"/>
              </a:solidFill>
              <a:ea typeface="Calibri"/>
            </a:endParaRPr>
          </a:p>
          <a:p>
            <a:pPr algn="l" rtl="0">
              <a:lnSpc>
                <a:spcPts val="2659"/>
              </a:lnSpc>
            </a:pPr>
            <a:r>
              <a:rPr lang="en-US" sz="1899" b="1" dirty="0">
                <a:solidFill>
                  <a:srgbClr val="F5D9C5"/>
                </a:solidFill>
                <a:ea typeface="Calibri"/>
              </a:rPr>
              <a:t>❑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Piensa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siempre en los riesgos potenciales relacionados con la acción que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estás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realizando. Si un riesgo es importante y tiene una alta probabilidad de ocurrir,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entonces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piensa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en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cómo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puedes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modificar la acción.</a:t>
            </a:r>
          </a:p>
          <a:p>
            <a:pPr algn="l" rtl="0">
              <a:lnSpc>
                <a:spcPts val="2659"/>
              </a:lnSpc>
            </a:pPr>
            <a:endParaRPr lang="en-US" sz="1899" b="1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659"/>
              </a:lnSpc>
            </a:pPr>
            <a:r>
              <a:rPr lang="en-US" sz="1899" b="1" dirty="0">
                <a:solidFill>
                  <a:srgbClr val="F5D9C5"/>
                </a:solidFill>
                <a:ea typeface="Calibri"/>
              </a:rPr>
              <a:t>❑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Nunca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realices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una acción que implique actividad ilegal o que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pueda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ponerte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en riesgo de arresto.</a:t>
            </a:r>
          </a:p>
          <a:p>
            <a:pPr algn="l" rtl="0">
              <a:lnSpc>
                <a:spcPts val="2659"/>
              </a:lnSpc>
            </a:pPr>
            <a:endParaRPr lang="en-US" sz="1899" b="1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659"/>
              </a:lnSpc>
            </a:pPr>
            <a:r>
              <a:rPr lang="en-US" sz="1899" b="1" dirty="0">
                <a:solidFill>
                  <a:srgbClr val="F5D9C5"/>
                </a:solidFill>
                <a:ea typeface="Calibri"/>
              </a:rPr>
              <a:t>❑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Nunca uses tu nombre completo cuando hables en público.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Piensa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en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cómo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puedes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proteger su identidad y privacidad.</a:t>
            </a:r>
          </a:p>
          <a:p>
            <a:pPr algn="l" rtl="0">
              <a:lnSpc>
                <a:spcPts val="2659"/>
              </a:lnSpc>
            </a:pPr>
            <a:endParaRPr lang="en-US" sz="1899" b="1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659"/>
              </a:lnSpc>
            </a:pPr>
            <a:r>
              <a:rPr lang="en-US" sz="1899" b="1" dirty="0">
                <a:solidFill>
                  <a:srgbClr val="F5D9C5"/>
                </a:solidFill>
                <a:ea typeface="Calibri"/>
              </a:rPr>
              <a:t>❑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Piensa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siempre en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cómo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puedes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garantizar la seguridad de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todas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las personas que participan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en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tu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evento/acción (es decir,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nunca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899" b="1" dirty="0" err="1">
                <a:solidFill>
                  <a:srgbClr val="F5D9C5"/>
                </a:solidFill>
                <a:latin typeface="Calibri"/>
              </a:rPr>
              <a:t>compartas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 sus fotografías, nombres completos y datos de contacto sin permiso).</a:t>
            </a:r>
          </a:p>
          <a:p>
            <a:pPr algn="l" rtl="0">
              <a:lnSpc>
                <a:spcPts val="2659"/>
              </a:lnSpc>
            </a:pPr>
            <a:endParaRPr lang="en-US" sz="1899" b="1" dirty="0">
              <a:solidFill>
                <a:srgbClr val="F5D9C5"/>
              </a:solidFill>
              <a:latin typeface="Calibri"/>
            </a:endParaRPr>
          </a:p>
          <a:p>
            <a:pPr algn="l" rtl="0">
              <a:lnSpc>
                <a:spcPts val="2659"/>
              </a:lnSpc>
            </a:pPr>
            <a:r>
              <a:rPr lang="en-US" sz="1899" b="1" dirty="0">
                <a:solidFill>
                  <a:srgbClr val="F5D9C5"/>
                </a:solidFill>
                <a:ea typeface="Calibri"/>
              </a:rPr>
              <a:t>❑</a:t>
            </a:r>
            <a:r>
              <a:rPr lang="en-US" sz="1899" b="1" dirty="0">
                <a:solidFill>
                  <a:srgbClr val="F5D9C5"/>
                </a:solidFill>
                <a:latin typeface="Calibri"/>
              </a:rPr>
              <a:t>¡Tu salud física y mental siempre es lo primero! No dude en tomar descansos de su activismo y buscar apoyo si lo necesita.</a:t>
            </a:r>
          </a:p>
        </p:txBody>
      </p:sp>
      <p:sp>
        <p:nvSpPr>
          <p:cNvPr id="4" name="AutoShape 4"/>
          <p:cNvSpPr/>
          <p:nvPr/>
        </p:nvSpPr>
        <p:spPr>
          <a:xfrm flipV="1">
            <a:off x="9260484" y="1007862"/>
            <a:ext cx="41527" cy="9073909"/>
          </a:xfrm>
          <a:prstGeom prst="line">
            <a:avLst/>
          </a:prstGeom>
          <a:ln w="38100" cap="flat">
            <a:solidFill>
              <a:schemeClr val="accent6">
                <a:lumMod val="20000"/>
                <a:lumOff val="80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0782" y="600820"/>
            <a:ext cx="9297865" cy="1289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11340"/>
              </a:lnSpc>
            </a:pPr>
            <a:r>
              <a:rPr lang="en-US" sz="4800" dirty="0">
                <a:solidFill>
                  <a:srgbClr val="F5D9C5"/>
                </a:solidFill>
                <a:latin typeface="Veneer"/>
              </a:rPr>
              <a:t>Lista de verificación de inclusión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56712" y="584536"/>
            <a:ext cx="8810506" cy="1222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0">
              <a:lnSpc>
                <a:spcPts val="11340"/>
              </a:lnSpc>
            </a:pPr>
            <a:r>
              <a:rPr lang="en-US" sz="4000" dirty="0">
                <a:solidFill>
                  <a:srgbClr val="F5D9C5"/>
                </a:solidFill>
                <a:latin typeface="Veneer"/>
              </a:rPr>
              <a:t>LISTA DE VERIFICACIÓN DE SEGURIDAD</a:t>
            </a:r>
          </a:p>
        </p:txBody>
      </p:sp>
      <p:sp>
        <p:nvSpPr>
          <p:cNvPr id="7" name="Freeform 7"/>
          <p:cNvSpPr/>
          <p:nvPr/>
        </p:nvSpPr>
        <p:spPr>
          <a:xfrm>
            <a:off x="-51613" y="1423354"/>
            <a:ext cx="855655" cy="855655"/>
          </a:xfrm>
          <a:custGeom>
            <a:avLst/>
            <a:gdLst/>
            <a:ahLst/>
            <a:cxnLst/>
            <a:rect l="l" t="t" r="r" b="b"/>
            <a:pathLst>
              <a:path w="855655" h="855655">
                <a:moveTo>
                  <a:pt x="0" y="0"/>
                </a:moveTo>
                <a:lnTo>
                  <a:pt x="855655" y="0"/>
                </a:lnTo>
                <a:lnTo>
                  <a:pt x="855655" y="855655"/>
                </a:lnTo>
                <a:lnTo>
                  <a:pt x="0" y="855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663372" y="617897"/>
            <a:ext cx="627715" cy="627715"/>
          </a:xfrm>
          <a:custGeom>
            <a:avLst/>
            <a:gdLst/>
            <a:ahLst/>
            <a:cxnLst/>
            <a:rect l="l" t="t" r="r" b="b"/>
            <a:pathLst>
              <a:path w="627715" h="627715">
                <a:moveTo>
                  <a:pt x="0" y="0"/>
                </a:moveTo>
                <a:lnTo>
                  <a:pt x="627715" y="0"/>
                </a:lnTo>
                <a:lnTo>
                  <a:pt x="627715" y="627715"/>
                </a:lnTo>
                <a:lnTo>
                  <a:pt x="0" y="627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 dirty="0"/>
          </a:p>
        </p:txBody>
      </p:sp>
      <p:sp>
        <p:nvSpPr>
          <p:cNvPr id="9" name="Freeform 9"/>
          <p:cNvSpPr/>
          <p:nvPr/>
        </p:nvSpPr>
        <p:spPr>
          <a:xfrm>
            <a:off x="17718493" y="967593"/>
            <a:ext cx="602939" cy="602939"/>
          </a:xfrm>
          <a:custGeom>
            <a:avLst/>
            <a:gdLst/>
            <a:ahLst/>
            <a:cxnLst/>
            <a:rect l="l" t="t" r="r" b="b"/>
            <a:pathLst>
              <a:path w="602939" h="602939">
                <a:moveTo>
                  <a:pt x="0" y="0"/>
                </a:moveTo>
                <a:lnTo>
                  <a:pt x="602939" y="0"/>
                </a:lnTo>
                <a:lnTo>
                  <a:pt x="602939" y="602939"/>
                </a:lnTo>
                <a:lnTo>
                  <a:pt x="0" y="6029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7109772" y="1851273"/>
            <a:ext cx="855655" cy="855655"/>
          </a:xfrm>
          <a:custGeom>
            <a:avLst/>
            <a:gdLst/>
            <a:ahLst/>
            <a:cxnLst/>
            <a:rect l="l" t="t" r="r" b="b"/>
            <a:pathLst>
              <a:path w="855655" h="855655">
                <a:moveTo>
                  <a:pt x="0" y="0"/>
                </a:moveTo>
                <a:lnTo>
                  <a:pt x="855655" y="0"/>
                </a:lnTo>
                <a:lnTo>
                  <a:pt x="855655" y="855655"/>
                </a:lnTo>
                <a:lnTo>
                  <a:pt x="0" y="8556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6403645" y="8578661"/>
            <a:ext cx="3408136" cy="3416678"/>
          </a:xfrm>
          <a:custGeom>
            <a:avLst/>
            <a:gdLst/>
            <a:ahLst/>
            <a:cxnLst/>
            <a:rect l="l" t="t" r="r" b="b"/>
            <a:pathLst>
              <a:path w="3408136" h="3416678">
                <a:moveTo>
                  <a:pt x="0" y="0"/>
                </a:moveTo>
                <a:lnTo>
                  <a:pt x="3408136" y="0"/>
                </a:lnTo>
                <a:lnTo>
                  <a:pt x="3408136" y="3416678"/>
                </a:lnTo>
                <a:lnTo>
                  <a:pt x="0" y="3416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7526412" y="7443970"/>
            <a:ext cx="761588" cy="763497"/>
          </a:xfrm>
          <a:custGeom>
            <a:avLst/>
            <a:gdLst/>
            <a:ahLst/>
            <a:cxnLst/>
            <a:rect l="l" t="t" r="r" b="b"/>
            <a:pathLst>
              <a:path w="761588" h="763497">
                <a:moveTo>
                  <a:pt x="0" y="0"/>
                </a:moveTo>
                <a:lnTo>
                  <a:pt x="761588" y="0"/>
                </a:lnTo>
                <a:lnTo>
                  <a:pt x="761588" y="763497"/>
                </a:lnTo>
                <a:lnTo>
                  <a:pt x="0" y="763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-831036" y="8933870"/>
            <a:ext cx="2834249" cy="2841353"/>
          </a:xfrm>
          <a:custGeom>
            <a:avLst/>
            <a:gdLst/>
            <a:ahLst/>
            <a:cxnLst/>
            <a:rect l="l" t="t" r="r" b="b"/>
            <a:pathLst>
              <a:path w="2834249" h="2841353">
                <a:moveTo>
                  <a:pt x="0" y="0"/>
                </a:moveTo>
                <a:lnTo>
                  <a:pt x="2834249" y="0"/>
                </a:lnTo>
                <a:lnTo>
                  <a:pt x="2834249" y="2841353"/>
                </a:lnTo>
                <a:lnTo>
                  <a:pt x="0" y="28413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2666255" y="9182528"/>
            <a:ext cx="988722" cy="991200"/>
          </a:xfrm>
          <a:custGeom>
            <a:avLst/>
            <a:gdLst/>
            <a:ahLst/>
            <a:cxnLst/>
            <a:rect l="l" t="t" r="r" b="b"/>
            <a:pathLst>
              <a:path w="988722" h="991200">
                <a:moveTo>
                  <a:pt x="0" y="0"/>
                </a:moveTo>
                <a:lnTo>
                  <a:pt x="988723" y="0"/>
                </a:lnTo>
                <a:lnTo>
                  <a:pt x="988723" y="991200"/>
                </a:lnTo>
                <a:lnTo>
                  <a:pt x="0" y="991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3594262" y="8860393"/>
            <a:ext cx="4625649" cy="1221379"/>
          </a:xfrm>
          <a:custGeom>
            <a:avLst/>
            <a:gdLst/>
            <a:ahLst/>
            <a:cxnLst/>
            <a:rect l="l" t="t" r="r" b="b"/>
            <a:pathLst>
              <a:path w="4625649" h="1221379">
                <a:moveTo>
                  <a:pt x="0" y="0"/>
                </a:moveTo>
                <a:lnTo>
                  <a:pt x="4625649" y="0"/>
                </a:lnTo>
                <a:lnTo>
                  <a:pt x="4625649" y="1221379"/>
                </a:lnTo>
                <a:lnTo>
                  <a:pt x="0" y="1221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l" rtl="0"/>
            <a:endParaRPr lang="en-GB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1A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62617" y="2235641"/>
            <a:ext cx="15562766" cy="5653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0">
              <a:lnSpc>
                <a:spcPts val="5865"/>
              </a:lnSpc>
            </a:pPr>
            <a:r>
              <a:rPr lang="en-US" sz="5400" dirty="0" err="1">
                <a:solidFill>
                  <a:srgbClr val="F5D9C5"/>
                </a:solidFill>
                <a:latin typeface="Veneer"/>
              </a:rPr>
              <a:t>Acerca</a:t>
            </a:r>
            <a:r>
              <a:rPr lang="en-US" sz="5400" dirty="0">
                <a:solidFill>
                  <a:srgbClr val="F5D9C5"/>
                </a:solidFill>
                <a:latin typeface="Veneer"/>
              </a:rPr>
              <a:t> de</a:t>
            </a:r>
          </a:p>
          <a:p>
            <a:pPr algn="ctr" rtl="0">
              <a:lnSpc>
                <a:spcPts val="2785"/>
              </a:lnSpc>
            </a:pPr>
            <a:endParaRPr lang="en-US" sz="4189" dirty="0">
              <a:solidFill>
                <a:srgbClr val="F5D9C5"/>
              </a:solidFill>
              <a:latin typeface="Veneer"/>
            </a:endParaRPr>
          </a:p>
          <a:p>
            <a:pPr algn="ctr" rtl="0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Veneer"/>
              </a:rPr>
              <a:t>La </a:t>
            </a:r>
            <a:r>
              <a:rPr lang="en-US" sz="2700" dirty="0" err="1">
                <a:solidFill>
                  <a:srgbClr val="000000"/>
                </a:solidFill>
                <a:latin typeface="Veneer"/>
              </a:rPr>
              <a:t>campaña</a:t>
            </a:r>
            <a:r>
              <a:rPr lang="en-US" sz="2700" dirty="0">
                <a:solidFill>
                  <a:srgbClr val="000000"/>
                </a:solidFill>
                <a:latin typeface="Veneer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Veneer"/>
              </a:rPr>
              <a:t>Niñas</a:t>
            </a:r>
            <a:r>
              <a:rPr lang="en-US" sz="2700" dirty="0">
                <a:solidFill>
                  <a:srgbClr val="000000"/>
                </a:solidFill>
                <a:latin typeface="Veneer"/>
              </a:rPr>
              <a:t> Con </a:t>
            </a:r>
            <a:r>
              <a:rPr lang="en-US" sz="2700" dirty="0" err="1">
                <a:solidFill>
                  <a:srgbClr val="000000"/>
                </a:solidFill>
                <a:latin typeface="Veneer"/>
              </a:rPr>
              <a:t>Igualdad</a:t>
            </a:r>
            <a:r>
              <a:rPr lang="en-US" sz="2700" dirty="0">
                <a:solidFill>
                  <a:srgbClr val="000000"/>
                </a:solidFill>
                <a:latin typeface="Veneer"/>
              </a:rPr>
              <a:t> ​</a:t>
            </a:r>
          </a:p>
          <a:p>
            <a:pPr algn="ctr" rtl="0">
              <a:lnSpc>
                <a:spcPts val="2785"/>
              </a:lnSpc>
            </a:pPr>
            <a:r>
              <a:rPr lang="en-US" sz="1989" dirty="0">
                <a:solidFill>
                  <a:srgbClr val="F5D9C5"/>
                </a:solidFill>
                <a:latin typeface="Calibri"/>
              </a:rPr>
              <a:t>Plan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Internacional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lleva más de una década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haciendo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campañas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por los derechos de las niñas. La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campaña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Niñas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Con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Igualdad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,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creada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con jóvenes activistas de todo el mundo, tiene como objetivo garantizar que las niñas y las jóvenes tengan el mismo poder sobre sus propias vidas y puedan moldear el mundo que las rodea. Las niñas y las jóvenes, en toda su diversidad, deben ser libres de ser ellas mismas: hacer campaña, emprender acciones colectivas y tomar decisiones sobre las cuestiones que afectan sus vidas,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dondequiera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que estén.</a:t>
            </a:r>
          </a:p>
          <a:p>
            <a:pPr algn="ctr" rtl="0">
              <a:lnSpc>
                <a:spcPts val="2785"/>
              </a:lnSpc>
            </a:pPr>
            <a:endParaRPr lang="en-US" sz="1989" dirty="0">
              <a:solidFill>
                <a:srgbClr val="F5D9C5"/>
              </a:solidFill>
              <a:latin typeface="Calibri"/>
            </a:endParaRPr>
          </a:p>
          <a:p>
            <a:pPr algn="ctr" rtl="0"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Veneer"/>
              </a:rPr>
              <a:t>Plan Internacional</a:t>
            </a:r>
          </a:p>
          <a:p>
            <a:pPr algn="ctr" rtl="0">
              <a:lnSpc>
                <a:spcPts val="2785"/>
              </a:lnSpc>
            </a:pPr>
            <a:r>
              <a:rPr lang="en-US" sz="1989" dirty="0">
                <a:solidFill>
                  <a:srgbClr val="F5D9C5"/>
                </a:solidFill>
                <a:latin typeface="Calibri"/>
              </a:rPr>
              <a:t>Plan Internacional es una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organización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independiente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humanitaria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que promueve los derechos de los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infancias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 y la igualdad de las niñas. Nos esforzamos por un mundo justo, trabajando junto con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infancias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,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jóvenes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, </a:t>
            </a:r>
            <a:r>
              <a:rPr lang="en-US" sz="1989" dirty="0" err="1">
                <a:solidFill>
                  <a:srgbClr val="F5D9C5"/>
                </a:solidFill>
                <a:latin typeface="Calibri"/>
              </a:rPr>
              <a:t>aliados</a:t>
            </a:r>
            <a:r>
              <a:rPr lang="en-US" sz="1989">
                <a:solidFill>
                  <a:srgbClr val="F5D9C5"/>
                </a:solidFill>
                <a:latin typeface="Calibri"/>
              </a:rPr>
              <a:t> y </a:t>
            </a:r>
            <a:r>
              <a:rPr lang="en-US" sz="1989" dirty="0">
                <a:solidFill>
                  <a:srgbClr val="F5D9C5"/>
                </a:solidFill>
                <a:latin typeface="Calibri"/>
              </a:rPr>
              <a:t>socios.</a:t>
            </a:r>
          </a:p>
          <a:p>
            <a:pPr algn="ctr" rtl="0">
              <a:lnSpc>
                <a:spcPts val="2785"/>
              </a:lnSpc>
            </a:pPr>
            <a:endParaRPr lang="en-US" sz="1989" dirty="0">
              <a:solidFill>
                <a:srgbClr val="F5D9C5"/>
              </a:solidFill>
              <a:latin typeface="Calibri"/>
            </a:endParaRPr>
          </a:p>
          <a:p>
            <a:pPr algn="ctr" rtl="0">
              <a:lnSpc>
                <a:spcPts val="2785"/>
              </a:lnSpc>
            </a:pPr>
            <a:endParaRPr lang="en-US" sz="1989" dirty="0">
              <a:solidFill>
                <a:srgbClr val="F5D9C5"/>
              </a:solidFill>
              <a:latin typeface="Calibri"/>
            </a:endParaRPr>
          </a:p>
          <a:p>
            <a:pPr algn="ctr" rtl="0">
              <a:lnSpc>
                <a:spcPts val="2785"/>
              </a:lnSpc>
            </a:pPr>
            <a:endParaRPr lang="en-US" sz="1989" dirty="0">
              <a:solidFill>
                <a:srgbClr val="F5D9C5"/>
              </a:solidFill>
              <a:latin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1503</Words>
  <Application>Microsoft Office PowerPoint</Application>
  <PresentationFormat>Personalizado</PresentationFormat>
  <Paragraphs>83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Calibri</vt:lpstr>
      <vt:lpstr>Arial</vt:lpstr>
      <vt:lpstr>Veneer</vt:lpstr>
      <vt:lpstr>Canva Sans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Day of the Girl 2023 Youth Toolkit</dc:title>
  <cp:lastModifiedBy>Maitén Vargas</cp:lastModifiedBy>
  <cp:revision>16</cp:revision>
  <dcterms:created xsi:type="dcterms:W3CDTF">2006-08-16T00:00:00Z</dcterms:created>
  <dcterms:modified xsi:type="dcterms:W3CDTF">2023-10-01T15:35:58Z</dcterms:modified>
  <dc:identifier>DAFubnhPp98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7023055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S10.0.0</vt:lpwstr>
  </property>
</Properties>
</file>